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3"/>
  </p:notesMasterIdLst>
  <p:sldIdLst>
    <p:sldId id="256" r:id="rId5"/>
    <p:sldId id="292" r:id="rId6"/>
    <p:sldId id="293" r:id="rId7"/>
    <p:sldId id="275" r:id="rId8"/>
    <p:sldId id="279" r:id="rId9"/>
    <p:sldId id="288" r:id="rId10"/>
    <p:sldId id="280" r:id="rId11"/>
    <p:sldId id="296" r:id="rId12"/>
    <p:sldId id="281" r:id="rId13"/>
    <p:sldId id="271" r:id="rId14"/>
    <p:sldId id="264" r:id="rId15"/>
    <p:sldId id="291" r:id="rId16"/>
    <p:sldId id="273" r:id="rId17"/>
    <p:sldId id="274" r:id="rId18"/>
    <p:sldId id="290" r:id="rId19"/>
    <p:sldId id="289" r:id="rId20"/>
    <p:sldId id="295" r:id="rId21"/>
    <p:sldId id="269"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876DE-4AB8-43F8-B623-2339CA9D55BB}" v="2" dt="2024-01-04T21:01:03.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66" autoAdjust="0"/>
  </p:normalViewPr>
  <p:slideViewPr>
    <p:cSldViewPr snapToGrid="0">
      <p:cViewPr varScale="1">
        <p:scale>
          <a:sx n="73" d="100"/>
          <a:sy n="73" d="100"/>
        </p:scale>
        <p:origin x="195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28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dirty="0">
                <a:solidFill>
                  <a:schemeClr val="tx1"/>
                </a:solidFill>
                <a:latin typeface="Times New Roman" panose="02020603050405020304" pitchFamily="18" charset="0"/>
                <a:cs typeface="Times New Roman" panose="02020603050405020304" pitchFamily="18" charset="0"/>
              </a:rPr>
              <a:t>Historical Mill Levy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3.8804879503698403E-2"/>
          <c:y val="0.12955024268375295"/>
          <c:w val="0.94856885787003897"/>
          <c:h val="0.68680111118706844"/>
        </c:manualLayout>
      </c:layout>
      <c:lineChart>
        <c:grouping val="standard"/>
        <c:varyColors val="0"/>
        <c:ser>
          <c:idx val="0"/>
          <c:order val="0"/>
          <c:tx>
            <c:strRef>
              <c:f>Sheet1!$B$1</c:f>
              <c:strCache>
                <c:ptCount val="1"/>
                <c:pt idx="0">
                  <c:v>Year</c:v>
                </c:pt>
              </c:strCache>
            </c:strRef>
          </c:tx>
          <c:spPr>
            <a:ln w="28575" cap="rnd">
              <a:solidFill>
                <a:schemeClr val="accent1"/>
              </a:solidFill>
              <a:round/>
            </a:ln>
            <a:effectLst/>
          </c:spPr>
          <c:marker>
            <c:symbol val="none"/>
          </c:marker>
          <c:cat>
            <c:numRef>
              <c:f>Sheet1!$A$3:$A$11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Sheet1!$B$3:$B$11</c:f>
              <c:numCache>
                <c:formatCode>General</c:formatCode>
                <c:ptCount val="9"/>
                <c:pt idx="0">
                  <c:v>18</c:v>
                </c:pt>
                <c:pt idx="1">
                  <c:v>18</c:v>
                </c:pt>
                <c:pt idx="2">
                  <c:v>16</c:v>
                </c:pt>
                <c:pt idx="3">
                  <c:v>15</c:v>
                </c:pt>
                <c:pt idx="4">
                  <c:v>13</c:v>
                </c:pt>
                <c:pt idx="5">
                  <c:v>13</c:v>
                </c:pt>
                <c:pt idx="6">
                  <c:v>12.5</c:v>
                </c:pt>
                <c:pt idx="7">
                  <c:v>12.5</c:v>
                </c:pt>
                <c:pt idx="8">
                  <c:v>10.5</c:v>
                </c:pt>
              </c:numCache>
            </c:numRef>
          </c:val>
          <c:smooth val="0"/>
          <c:extLst>
            <c:ext xmlns:c16="http://schemas.microsoft.com/office/drawing/2014/chart" uri="{C3380CC4-5D6E-409C-BE32-E72D297353CC}">
              <c16:uniqueId val="{00000000-A86D-46C3-99E0-FFEFF7D82317}"/>
            </c:ext>
          </c:extLst>
        </c:ser>
        <c:dLbls>
          <c:showLegendKey val="0"/>
          <c:showVal val="0"/>
          <c:showCatName val="0"/>
          <c:showSerName val="0"/>
          <c:showPercent val="0"/>
          <c:showBubbleSize val="0"/>
        </c:dLbls>
        <c:smooth val="0"/>
        <c:axId val="1521327184"/>
        <c:axId val="799740511"/>
      </c:lineChart>
      <c:catAx>
        <c:axId val="152132718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dirty="0">
                    <a:solidFill>
                      <a:schemeClr val="tx1"/>
                    </a:solidFill>
                    <a:latin typeface="Times New Roman" panose="02020603050405020304" pitchFamily="18" charset="0"/>
                    <a:cs typeface="Times New Roman" panose="02020603050405020304" pitchFamily="18" charset="0"/>
                  </a:rPr>
                  <a:t>Year</a:t>
                </a:r>
              </a:p>
            </c:rich>
          </c:tx>
          <c:layout>
            <c:manualLayout>
              <c:xMode val="edge"/>
              <c:yMode val="edge"/>
              <c:x val="0.45147504969584074"/>
              <c:y val="0.9134489680502644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740511"/>
        <c:crosses val="autoZero"/>
        <c:auto val="1"/>
        <c:lblAlgn val="ctr"/>
        <c:lblOffset val="100"/>
        <c:noMultiLvlLbl val="0"/>
      </c:catAx>
      <c:valAx>
        <c:axId val="799740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132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BEB792-9759-49E9-9E06-DF12E70CE4AB}" type="datetimeFigureOut">
              <a:rPr lang="en-US" smtClean="0"/>
              <a:t>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02E733-B72B-4B50-8247-F19D325273F2}" type="slidenum">
              <a:rPr lang="en-US" smtClean="0"/>
              <a:t>‹#›</a:t>
            </a:fld>
            <a:endParaRPr lang="en-US" dirty="0"/>
          </a:p>
        </p:txBody>
      </p:sp>
    </p:spTree>
    <p:extLst>
      <p:ext uri="{BB962C8B-B14F-4D97-AF65-F5344CB8AC3E}">
        <p14:creationId xmlns:p14="http://schemas.microsoft.com/office/powerpoint/2010/main" val="42943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Wright Farms Metropolitan District public Board meeting. Thank you so much for coming. As a reminder these meetings are held the first Thursday of every month – usually at the </a:t>
            </a:r>
            <a:r>
              <a:rPr lang="en-US" dirty="0" err="1"/>
              <a:t>Anythink</a:t>
            </a:r>
            <a:r>
              <a:rPr lang="en-US" dirty="0"/>
              <a:t> library – currently the library is being renovated so we will be holding this meeting and the February meeting virtually.  All meeting information can be found on the </a:t>
            </a:r>
            <a:r>
              <a:rPr lang="en-US" dirty="0" err="1"/>
              <a:t>WFMD’s</a:t>
            </a:r>
            <a:r>
              <a:rPr lang="en-US" dirty="0"/>
              <a:t> website </a:t>
            </a:r>
          </a:p>
        </p:txBody>
      </p:sp>
      <p:sp>
        <p:nvSpPr>
          <p:cNvPr id="4" name="Slide Number Placeholder 3"/>
          <p:cNvSpPr>
            <a:spLocks noGrp="1"/>
          </p:cNvSpPr>
          <p:nvPr>
            <p:ph type="sldNum" sz="quarter" idx="5"/>
          </p:nvPr>
        </p:nvSpPr>
        <p:spPr/>
        <p:txBody>
          <a:bodyPr/>
          <a:lstStyle/>
          <a:p>
            <a:fld id="{A202E733-B72B-4B50-8247-F19D325273F2}" type="slidenum">
              <a:rPr lang="en-US" smtClean="0"/>
              <a:t>1</a:t>
            </a:fld>
            <a:endParaRPr lang="en-US" dirty="0"/>
          </a:p>
        </p:txBody>
      </p:sp>
    </p:spTree>
    <p:extLst>
      <p:ext uri="{BB962C8B-B14F-4D97-AF65-F5344CB8AC3E}">
        <p14:creationId xmlns:p14="http://schemas.microsoft.com/office/powerpoint/2010/main" val="328265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Plan Amendment does not detract from any services </a:t>
            </a:r>
            <a:r>
              <a:rPr lang="en-US" dirty="0" err="1"/>
              <a:t>WFMD</a:t>
            </a:r>
            <a:r>
              <a:rPr lang="en-US" dirty="0"/>
              <a:t> already provides </a:t>
            </a:r>
          </a:p>
        </p:txBody>
      </p:sp>
      <p:sp>
        <p:nvSpPr>
          <p:cNvPr id="4" name="Slide Number Placeholder 3"/>
          <p:cNvSpPr>
            <a:spLocks noGrp="1"/>
          </p:cNvSpPr>
          <p:nvPr>
            <p:ph type="sldNum" sz="quarter" idx="5"/>
          </p:nvPr>
        </p:nvSpPr>
        <p:spPr/>
        <p:txBody>
          <a:bodyPr/>
          <a:lstStyle/>
          <a:p>
            <a:fld id="{A202E733-B72B-4B50-8247-F19D325273F2}" type="slidenum">
              <a:rPr lang="en-US" smtClean="0"/>
              <a:t>10</a:t>
            </a:fld>
            <a:endParaRPr lang="en-US" dirty="0"/>
          </a:p>
        </p:txBody>
      </p:sp>
    </p:spTree>
    <p:extLst>
      <p:ext uri="{BB962C8B-B14F-4D97-AF65-F5344CB8AC3E}">
        <p14:creationId xmlns:p14="http://schemas.microsoft.com/office/powerpoint/2010/main" val="12227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know many of you are wondering how these trash and recycling services will be paid for. They will be paid for from property taxes. However, the District is not intending to raise the property taxes to pay for these services. </a:t>
            </a:r>
          </a:p>
          <a:p>
            <a:endParaRPr lang="en-US" dirty="0"/>
          </a:p>
          <a:p>
            <a:r>
              <a:rPr lang="en-US" dirty="0"/>
              <a:t>The District Board also has no intention impose a fee to pay for these services. </a:t>
            </a:r>
          </a:p>
          <a:p>
            <a:endParaRPr lang="en-US" dirty="0"/>
          </a:p>
          <a:p>
            <a:r>
              <a:rPr lang="en-US" dirty="0"/>
              <a:t>The District Board learned how much trash services were costing District residents and realizing the District can get a better price for these services – wanted to pay for these services directly. While </a:t>
            </a:r>
            <a:r>
              <a:rPr lang="en-US" dirty="0" err="1"/>
              <a:t>savinsg</a:t>
            </a:r>
            <a:r>
              <a:rPr lang="en-US" dirty="0"/>
              <a:t> will vary across the community, we did speak with one District residents who will save approximately 720 annually when the district provides trash and recycling services </a:t>
            </a:r>
          </a:p>
          <a:p>
            <a:endParaRPr lang="en-US" dirty="0"/>
          </a:p>
        </p:txBody>
      </p:sp>
      <p:sp>
        <p:nvSpPr>
          <p:cNvPr id="4" name="Slide Number Placeholder 3"/>
          <p:cNvSpPr>
            <a:spLocks noGrp="1"/>
          </p:cNvSpPr>
          <p:nvPr>
            <p:ph type="sldNum" sz="quarter" idx="5"/>
          </p:nvPr>
        </p:nvSpPr>
        <p:spPr/>
        <p:txBody>
          <a:bodyPr/>
          <a:lstStyle/>
          <a:p>
            <a:fld id="{A202E733-B72B-4B50-8247-F19D325273F2}" type="slidenum">
              <a:rPr lang="en-US" smtClean="0"/>
              <a:t>11</a:t>
            </a:fld>
            <a:endParaRPr lang="en-US" dirty="0"/>
          </a:p>
        </p:txBody>
      </p:sp>
    </p:spTree>
    <p:extLst>
      <p:ext uri="{BB962C8B-B14F-4D97-AF65-F5344CB8AC3E}">
        <p14:creationId xmlns:p14="http://schemas.microsoft.com/office/powerpoint/2010/main" val="316559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WFMD</a:t>
            </a:r>
            <a:r>
              <a:rPr lang="en-US" dirty="0"/>
              <a:t> does not intend to increase property taxes to provide for the trash and recycling services. Over the past 6 years the District has reduced its mill levy year on year. This year the District again decreased its mill levy from 12.5 mills to 10.5 mills. </a:t>
            </a:r>
          </a:p>
        </p:txBody>
      </p:sp>
      <p:sp>
        <p:nvSpPr>
          <p:cNvPr id="4" name="Slide Number Placeholder 3"/>
          <p:cNvSpPr>
            <a:spLocks noGrp="1"/>
          </p:cNvSpPr>
          <p:nvPr>
            <p:ph type="sldNum" sz="quarter" idx="5"/>
          </p:nvPr>
        </p:nvSpPr>
        <p:spPr/>
        <p:txBody>
          <a:bodyPr/>
          <a:lstStyle/>
          <a:p>
            <a:fld id="{A202E733-B72B-4B50-8247-F19D325273F2}" type="slidenum">
              <a:rPr lang="en-US" smtClean="0"/>
              <a:t>12</a:t>
            </a:fld>
            <a:endParaRPr lang="en-US" dirty="0"/>
          </a:p>
        </p:txBody>
      </p:sp>
    </p:spTree>
    <p:extLst>
      <p:ext uri="{BB962C8B-B14F-4D97-AF65-F5344CB8AC3E}">
        <p14:creationId xmlns:p14="http://schemas.microsoft.com/office/powerpoint/2010/main" val="132618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trash services provider has been discussed or chosen. </a:t>
            </a:r>
          </a:p>
          <a:p>
            <a:endParaRPr lang="en-US" dirty="0"/>
          </a:p>
          <a:p>
            <a:r>
              <a:rPr lang="en-US" dirty="0"/>
              <a:t>We will have to publish an invitation to bid for this services agreement – by getting different proposals from different providers the District can choose the best provider to suit the District’s residents needs. </a:t>
            </a:r>
          </a:p>
        </p:txBody>
      </p:sp>
      <p:sp>
        <p:nvSpPr>
          <p:cNvPr id="4" name="Slide Number Placeholder 3"/>
          <p:cNvSpPr>
            <a:spLocks noGrp="1"/>
          </p:cNvSpPr>
          <p:nvPr>
            <p:ph type="sldNum" sz="quarter" idx="5"/>
          </p:nvPr>
        </p:nvSpPr>
        <p:spPr/>
        <p:txBody>
          <a:bodyPr/>
          <a:lstStyle/>
          <a:p>
            <a:fld id="{A202E733-B72B-4B50-8247-F19D325273F2}" type="slidenum">
              <a:rPr lang="en-US" smtClean="0"/>
              <a:t>13</a:t>
            </a:fld>
            <a:endParaRPr lang="en-US" dirty="0"/>
          </a:p>
        </p:txBody>
      </p:sp>
    </p:spTree>
    <p:extLst>
      <p:ext uri="{BB962C8B-B14F-4D97-AF65-F5344CB8AC3E}">
        <p14:creationId xmlns:p14="http://schemas.microsoft.com/office/powerpoint/2010/main" val="394422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Using a single trash service provider will allow for improved aesthetics via similar trash cans throughout the community and a reduction in the number of days on which trash cans are on the street pending or following trash pickup.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Additionally, Reduced number of hours and days on which trash truck operate withing the District will reduce the risk of accidents and improve safety within the neighborhood, especially for pedestrians.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02E733-B72B-4B50-8247-F19D325273F2}" type="slidenum">
              <a:rPr lang="en-US" smtClean="0"/>
              <a:t>14</a:t>
            </a:fld>
            <a:endParaRPr lang="en-US" dirty="0"/>
          </a:p>
        </p:txBody>
      </p:sp>
    </p:spTree>
    <p:extLst>
      <p:ext uri="{BB962C8B-B14F-4D97-AF65-F5344CB8AC3E}">
        <p14:creationId xmlns:p14="http://schemas.microsoft.com/office/powerpoint/2010/main" val="127472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45 trash trucks total are operating within the District for approximately 90 hours every month.</a:t>
            </a:r>
          </a:p>
          <a:p>
            <a:endParaRPr lang="en-US" dirty="0"/>
          </a:p>
          <a:p>
            <a:r>
              <a:rPr lang="en-US" dirty="0"/>
              <a:t>If </a:t>
            </a:r>
            <a:r>
              <a:rPr lang="en-US" dirty="0" err="1"/>
              <a:t>WFMD</a:t>
            </a:r>
            <a:r>
              <a:rPr lang="en-US" dirty="0"/>
              <a:t> provides trash and recycling services only 12 trucks will operate within the District for 28 hours each month.</a:t>
            </a:r>
          </a:p>
        </p:txBody>
      </p:sp>
      <p:sp>
        <p:nvSpPr>
          <p:cNvPr id="4" name="Slide Number Placeholder 3"/>
          <p:cNvSpPr>
            <a:spLocks noGrp="1"/>
          </p:cNvSpPr>
          <p:nvPr>
            <p:ph type="sldNum" sz="quarter" idx="5"/>
          </p:nvPr>
        </p:nvSpPr>
        <p:spPr/>
        <p:txBody>
          <a:bodyPr/>
          <a:lstStyle/>
          <a:p>
            <a:fld id="{A202E733-B72B-4B50-8247-F19D325273F2}" type="slidenum">
              <a:rPr lang="en-US" smtClean="0"/>
              <a:t>15</a:t>
            </a:fld>
            <a:endParaRPr lang="en-US" dirty="0"/>
          </a:p>
        </p:txBody>
      </p:sp>
    </p:spTree>
    <p:extLst>
      <p:ext uri="{BB962C8B-B14F-4D97-AF65-F5344CB8AC3E}">
        <p14:creationId xmlns:p14="http://schemas.microsoft.com/office/powerpoint/2010/main" val="117086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02E733-B72B-4B50-8247-F19D325273F2}" type="slidenum">
              <a:rPr lang="en-US" smtClean="0"/>
              <a:t>16</a:t>
            </a:fld>
            <a:endParaRPr lang="en-US" dirty="0"/>
          </a:p>
        </p:txBody>
      </p:sp>
    </p:spTree>
    <p:extLst>
      <p:ext uri="{BB962C8B-B14F-4D97-AF65-F5344CB8AC3E}">
        <p14:creationId xmlns:p14="http://schemas.microsoft.com/office/powerpoint/2010/main" val="7566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E733-B72B-4B50-8247-F19D325273F2}" type="slidenum">
              <a:rPr lang="en-US" smtClean="0"/>
              <a:t>17</a:t>
            </a:fld>
            <a:endParaRPr lang="en-US" dirty="0"/>
          </a:p>
        </p:txBody>
      </p:sp>
    </p:spTree>
    <p:extLst>
      <p:ext uri="{BB962C8B-B14F-4D97-AF65-F5344CB8AC3E}">
        <p14:creationId xmlns:p14="http://schemas.microsoft.com/office/powerpoint/2010/main" val="65554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02E733-B72B-4B50-8247-F19D325273F2}" type="slidenum">
              <a:rPr lang="en-US" smtClean="0"/>
              <a:t>18</a:t>
            </a:fld>
            <a:endParaRPr lang="en-US" dirty="0"/>
          </a:p>
        </p:txBody>
      </p:sp>
    </p:spTree>
    <p:extLst>
      <p:ext uri="{BB962C8B-B14F-4D97-AF65-F5344CB8AC3E}">
        <p14:creationId xmlns:p14="http://schemas.microsoft.com/office/powerpoint/2010/main" val="276682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where we will present on the trash and recycling services the </a:t>
            </a:r>
            <a:r>
              <a:rPr lang="en-US" dirty="0" err="1"/>
              <a:t>WFMD</a:t>
            </a:r>
            <a:r>
              <a:rPr lang="en-US" dirty="0"/>
              <a:t> is proposing to provide to District residents and hopefully answer questions you might have regarding the Wright Farms Metropolitan District providing these Services to District residents. At this end of this presentation we will open up the floor to any additional questions you might have. </a:t>
            </a:r>
          </a:p>
        </p:txBody>
      </p:sp>
      <p:sp>
        <p:nvSpPr>
          <p:cNvPr id="4" name="Slide Number Placeholder 3"/>
          <p:cNvSpPr>
            <a:spLocks noGrp="1"/>
          </p:cNvSpPr>
          <p:nvPr>
            <p:ph type="sldNum" sz="quarter" idx="5"/>
          </p:nvPr>
        </p:nvSpPr>
        <p:spPr/>
        <p:txBody>
          <a:bodyPr/>
          <a:lstStyle/>
          <a:p>
            <a:fld id="{A202E733-B72B-4B50-8247-F19D325273F2}" type="slidenum">
              <a:rPr lang="en-US" smtClean="0"/>
              <a:t>2</a:t>
            </a:fld>
            <a:endParaRPr lang="en-US" dirty="0"/>
          </a:p>
        </p:txBody>
      </p:sp>
    </p:spTree>
    <p:extLst>
      <p:ext uri="{BB962C8B-B14F-4D97-AF65-F5344CB8AC3E}">
        <p14:creationId xmlns:p14="http://schemas.microsoft.com/office/powerpoint/2010/main" val="23305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the presentation, I want to introduce you the Wright Farms Metropolitan District's Board of Directors – all Directors are residents of the Wright Farms Metropolitan District and might even be your neighbor!</a:t>
            </a:r>
          </a:p>
        </p:txBody>
      </p:sp>
      <p:sp>
        <p:nvSpPr>
          <p:cNvPr id="4" name="Slide Number Placeholder 3"/>
          <p:cNvSpPr>
            <a:spLocks noGrp="1"/>
          </p:cNvSpPr>
          <p:nvPr>
            <p:ph type="sldNum" sz="quarter" idx="5"/>
          </p:nvPr>
        </p:nvSpPr>
        <p:spPr/>
        <p:txBody>
          <a:bodyPr/>
          <a:lstStyle/>
          <a:p>
            <a:fld id="{A202E733-B72B-4B50-8247-F19D325273F2}" type="slidenum">
              <a:rPr lang="en-US" smtClean="0"/>
              <a:t>3</a:t>
            </a:fld>
            <a:endParaRPr lang="en-US" dirty="0"/>
          </a:p>
        </p:txBody>
      </p:sp>
    </p:spTree>
    <p:extLst>
      <p:ext uri="{BB962C8B-B14F-4D97-AF65-F5344CB8AC3E}">
        <p14:creationId xmlns:p14="http://schemas.microsoft.com/office/powerpoint/2010/main" val="178187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WFMD</a:t>
            </a:r>
            <a:r>
              <a:rPr lang="en-US" dirty="0"/>
              <a:t> is a local government located in unincoporated Adams County that provides a  variety of services to its residents. These services include landscaping throughout the community, maintenance of the Wright Farms and Holly Crossing parks, playgrounds, and basketball and tennis courts. The </a:t>
            </a:r>
            <a:r>
              <a:rPr lang="en-US" dirty="0" err="1"/>
              <a:t>WFMD</a:t>
            </a:r>
            <a:r>
              <a:rPr lang="en-US" dirty="0"/>
              <a:t> also maintains a portion of the </a:t>
            </a:r>
            <a:r>
              <a:rPr lang="en-US" dirty="0" err="1"/>
              <a:t>Brantner</a:t>
            </a:r>
            <a:r>
              <a:rPr lang="en-US" dirty="0"/>
              <a:t> Gulch nature trails and some perimeter fencing within the community. </a:t>
            </a:r>
          </a:p>
          <a:p>
            <a:endParaRPr lang="en-US" dirty="0"/>
          </a:p>
          <a:p>
            <a:r>
              <a:rPr lang="en-US" dirty="0"/>
              <a:t>Local governments such as the </a:t>
            </a:r>
            <a:r>
              <a:rPr lang="en-US" dirty="0" err="1"/>
              <a:t>WFMD</a:t>
            </a:r>
            <a:r>
              <a:rPr lang="en-US" dirty="0"/>
              <a:t> primarily operate under their main organizational document – a service plan. </a:t>
            </a:r>
          </a:p>
        </p:txBody>
      </p:sp>
      <p:sp>
        <p:nvSpPr>
          <p:cNvPr id="4" name="Slide Number Placeholder 3"/>
          <p:cNvSpPr>
            <a:spLocks noGrp="1"/>
          </p:cNvSpPr>
          <p:nvPr>
            <p:ph type="sldNum" sz="quarter" idx="5"/>
          </p:nvPr>
        </p:nvSpPr>
        <p:spPr/>
        <p:txBody>
          <a:bodyPr/>
          <a:lstStyle/>
          <a:p>
            <a:fld id="{A202E733-B72B-4B50-8247-F19D325273F2}" type="slidenum">
              <a:rPr lang="en-US" smtClean="0"/>
              <a:t>4</a:t>
            </a:fld>
            <a:endParaRPr lang="en-US" dirty="0"/>
          </a:p>
        </p:txBody>
      </p:sp>
    </p:spTree>
    <p:extLst>
      <p:ext uri="{BB962C8B-B14F-4D97-AF65-F5344CB8AC3E}">
        <p14:creationId xmlns:p14="http://schemas.microsoft.com/office/powerpoint/2010/main" val="307941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Wright Farms Metropolitan District’s Service Plan is its governing document . It includes information such as the district's goals and objectives, organizational structure, services it performs, and its funding mechanism, which includes property taxes.</a:t>
            </a:r>
          </a:p>
          <a:p>
            <a:endParaRPr lang="en-US" dirty="0"/>
          </a:p>
          <a:p>
            <a:r>
              <a:rPr lang="en-US" dirty="0"/>
              <a:t>The service plan is a crucial tool for both the governing body of the special district and the residents within its boundaries. It helps ensure transparency, accountability, and effective management of the services provided by the special district. </a:t>
            </a:r>
          </a:p>
          <a:p>
            <a:endParaRPr lang="en-US" dirty="0"/>
          </a:p>
          <a:p>
            <a:r>
              <a:rPr lang="en-US" dirty="0"/>
              <a:t>To the right is the table of contents for Wright Farms Metropolitan District’s Service Plan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02E733-B72B-4B50-8247-F19D325273F2}" type="slidenum">
              <a:rPr lang="en-US" smtClean="0"/>
              <a:t>5</a:t>
            </a:fld>
            <a:endParaRPr lang="en-US" dirty="0"/>
          </a:p>
        </p:txBody>
      </p:sp>
    </p:spTree>
    <p:extLst>
      <p:ext uri="{BB962C8B-B14F-4D97-AF65-F5344CB8AC3E}">
        <p14:creationId xmlns:p14="http://schemas.microsoft.com/office/powerpoint/2010/main" val="195315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local government such as </a:t>
            </a:r>
            <a:r>
              <a:rPr lang="en-US" dirty="0" err="1"/>
              <a:t>WFMD</a:t>
            </a:r>
            <a:r>
              <a:rPr lang="en-US" dirty="0"/>
              <a:t> wants to modify its original service plan it can do so through a service plan amendment. </a:t>
            </a:r>
            <a:r>
              <a:rPr lang="en-US" dirty="0" err="1"/>
              <a:t>WFMD</a:t>
            </a:r>
            <a:r>
              <a:rPr lang="en-US" dirty="0"/>
              <a:t> is amending its service plan to include the provision of trash and recycling services. </a:t>
            </a:r>
          </a:p>
        </p:txBody>
      </p:sp>
      <p:sp>
        <p:nvSpPr>
          <p:cNvPr id="4" name="Slide Number Placeholder 3"/>
          <p:cNvSpPr>
            <a:spLocks noGrp="1"/>
          </p:cNvSpPr>
          <p:nvPr>
            <p:ph type="sldNum" sz="quarter" idx="5"/>
          </p:nvPr>
        </p:nvSpPr>
        <p:spPr/>
        <p:txBody>
          <a:bodyPr/>
          <a:lstStyle/>
          <a:p>
            <a:fld id="{A202E733-B72B-4B50-8247-F19D325273F2}" type="slidenum">
              <a:rPr lang="en-US" smtClean="0"/>
              <a:t>6</a:t>
            </a:fld>
            <a:endParaRPr lang="en-US" dirty="0"/>
          </a:p>
        </p:txBody>
      </p:sp>
    </p:spTree>
    <p:extLst>
      <p:ext uri="{BB962C8B-B14F-4D97-AF65-F5344CB8AC3E}">
        <p14:creationId xmlns:p14="http://schemas.microsoft.com/office/powerpoint/2010/main" val="229006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District now amending its service plan?</a:t>
            </a:r>
          </a:p>
          <a:p>
            <a:endParaRPr lang="en-US" dirty="0"/>
          </a:p>
          <a:p>
            <a:r>
              <a:rPr lang="en-US" dirty="0"/>
              <a:t>Prior to 2020 due to a change in law regarding population requirements the District was not eligible to provide these services – now it can </a:t>
            </a:r>
          </a:p>
        </p:txBody>
      </p:sp>
      <p:sp>
        <p:nvSpPr>
          <p:cNvPr id="4" name="Slide Number Placeholder 3"/>
          <p:cNvSpPr>
            <a:spLocks noGrp="1"/>
          </p:cNvSpPr>
          <p:nvPr>
            <p:ph type="sldNum" sz="quarter" idx="5"/>
          </p:nvPr>
        </p:nvSpPr>
        <p:spPr/>
        <p:txBody>
          <a:bodyPr/>
          <a:lstStyle/>
          <a:p>
            <a:fld id="{A202E733-B72B-4B50-8247-F19D325273F2}" type="slidenum">
              <a:rPr lang="en-US" smtClean="0"/>
              <a:t>7</a:t>
            </a:fld>
            <a:endParaRPr lang="en-US" dirty="0"/>
          </a:p>
        </p:txBody>
      </p:sp>
    </p:spTree>
    <p:extLst>
      <p:ext uri="{BB962C8B-B14F-4D97-AF65-F5344CB8AC3E}">
        <p14:creationId xmlns:p14="http://schemas.microsoft.com/office/powerpoint/2010/main" val="355390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trash and recycling services will be mandatory for all residents of </a:t>
            </a:r>
            <a:r>
              <a:rPr lang="en-US" dirty="0" err="1"/>
              <a:t>WFMD</a:t>
            </a:r>
            <a:r>
              <a:rPr lang="en-US" dirty="0"/>
              <a:t> – except for residents located in the Jasmine Estates subdivision who already receive trash and recycling services from a single provider through their HOA.  </a:t>
            </a:r>
          </a:p>
        </p:txBody>
      </p:sp>
      <p:sp>
        <p:nvSpPr>
          <p:cNvPr id="4" name="Slide Number Placeholder 3"/>
          <p:cNvSpPr>
            <a:spLocks noGrp="1"/>
          </p:cNvSpPr>
          <p:nvPr>
            <p:ph type="sldNum" sz="quarter" idx="5"/>
          </p:nvPr>
        </p:nvSpPr>
        <p:spPr/>
        <p:txBody>
          <a:bodyPr/>
          <a:lstStyle/>
          <a:p>
            <a:fld id="{A202E733-B72B-4B50-8247-F19D325273F2}" type="slidenum">
              <a:rPr lang="en-US" smtClean="0"/>
              <a:t>8</a:t>
            </a:fld>
            <a:endParaRPr lang="en-US" dirty="0"/>
          </a:p>
        </p:txBody>
      </p:sp>
    </p:spTree>
    <p:extLst>
      <p:ext uri="{BB962C8B-B14F-4D97-AF65-F5344CB8AC3E}">
        <p14:creationId xmlns:p14="http://schemas.microsoft.com/office/powerpoint/2010/main" val="407094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wants to be incredibly transparent with District residents. This was the language in the service plan amendment. This amendment if approved will give the District the power to provide trash and recycling services to its residents through a single service provider</a:t>
            </a:r>
          </a:p>
        </p:txBody>
      </p:sp>
      <p:sp>
        <p:nvSpPr>
          <p:cNvPr id="4" name="Slide Number Placeholder 3"/>
          <p:cNvSpPr>
            <a:spLocks noGrp="1"/>
          </p:cNvSpPr>
          <p:nvPr>
            <p:ph type="sldNum" sz="quarter" idx="5"/>
          </p:nvPr>
        </p:nvSpPr>
        <p:spPr/>
        <p:txBody>
          <a:bodyPr/>
          <a:lstStyle/>
          <a:p>
            <a:fld id="{A202E733-B72B-4B50-8247-F19D325273F2}" type="slidenum">
              <a:rPr lang="en-US" smtClean="0"/>
              <a:t>9</a:t>
            </a:fld>
            <a:endParaRPr lang="en-US" dirty="0"/>
          </a:p>
        </p:txBody>
      </p:sp>
    </p:spTree>
    <p:extLst>
      <p:ext uri="{BB962C8B-B14F-4D97-AF65-F5344CB8AC3E}">
        <p14:creationId xmlns:p14="http://schemas.microsoft.com/office/powerpoint/2010/main" val="427554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194560" cy="365125"/>
          </a:xfrm>
        </p:spPr>
        <p:txBody>
          <a:bodyPr/>
          <a:lstStyle/>
          <a:p>
            <a:fld id="{D1DAE34E-0997-443C-A62E-F45BC6363453}" type="datetime1">
              <a:rPr lang="en-US" smtClean="0"/>
              <a:t>1/4/2024</a:t>
            </a:fld>
            <a:endParaRPr lang="en-US" dirty="0"/>
          </a:p>
        </p:txBody>
      </p:sp>
      <p:sp>
        <p:nvSpPr>
          <p:cNvPr id="5" name="Footer Placeholder 4"/>
          <p:cNvSpPr>
            <a:spLocks noGrp="1"/>
          </p:cNvSpPr>
          <p:nvPr>
            <p:ph type="ftr" sz="quarter" idx="11"/>
          </p:nvPr>
        </p:nvSpPr>
        <p:spPr>
          <a:xfrm>
            <a:off x="3352800" y="6459785"/>
            <a:ext cx="5486400" cy="365125"/>
          </a:xfrm>
        </p:spPr>
        <p:txBody>
          <a:bodyPr/>
          <a:lstStyle/>
          <a:p>
            <a:r>
              <a:rPr lang="en-US" dirty="0"/>
              <a:t>Erb Law, LLC, 3900 E. Mexico Ave, Suite 300, Denver, CO 80111 - jerb@erblawllc.com - 303-626-7125</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8D612-FAE7-4183-AC47-540F053A43A5}" type="datetime1">
              <a:rPr lang="en-US" smtClean="0"/>
              <a:t>1/4/2024</a:t>
            </a:fld>
            <a:endParaRPr lang="en-US" dirty="0"/>
          </a:p>
        </p:txBody>
      </p:sp>
      <p:sp>
        <p:nvSpPr>
          <p:cNvPr id="5" name="Footer Placeholder 4"/>
          <p:cNvSpPr>
            <a:spLocks noGrp="1"/>
          </p:cNvSpPr>
          <p:nvPr>
            <p:ph type="ftr" sz="quarter" idx="11"/>
          </p:nvPr>
        </p:nvSpPr>
        <p:spPr/>
        <p:txBody>
          <a:bodyPr/>
          <a:lstStyle/>
          <a:p>
            <a:r>
              <a:rPr lang="en-US" dirty="0"/>
              <a:t>Erb Law, LLC, 3900 E. Mexico Ave, Suite 300, Denver, CO 80111 - jerb@erblawllc.com - 303-626-7125</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85791-D99E-41A3-9041-641A610B9E21}" type="datetime1">
              <a:rPr lang="en-US" smtClean="0"/>
              <a:t>1/4/2024</a:t>
            </a:fld>
            <a:endParaRPr lang="en-US" dirty="0"/>
          </a:p>
        </p:txBody>
      </p:sp>
      <p:sp>
        <p:nvSpPr>
          <p:cNvPr id="5" name="Footer Placeholder 4"/>
          <p:cNvSpPr>
            <a:spLocks noGrp="1"/>
          </p:cNvSpPr>
          <p:nvPr>
            <p:ph type="ftr" sz="quarter" idx="11"/>
          </p:nvPr>
        </p:nvSpPr>
        <p:spPr/>
        <p:txBody>
          <a:bodyPr/>
          <a:lstStyle/>
          <a:p>
            <a:r>
              <a:rPr lang="en-US" dirty="0"/>
              <a:t>Erb Law, LLC, 3900 E. Mexico Ave, Suite 300, Denver, CO 80111 - jerb@erblawllc.com - 303-626-7125</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194560" cy="365125"/>
          </a:xfrm>
        </p:spPr>
        <p:txBody>
          <a:bodyPr/>
          <a:lstStyle/>
          <a:p>
            <a:fld id="{FE579603-B135-45F1-A80E-BD4E2814A35B}" type="datetime1">
              <a:rPr lang="en-US" smtClean="0"/>
              <a:t>1/4/2024</a:t>
            </a:fld>
            <a:endParaRPr lang="en-US" dirty="0"/>
          </a:p>
        </p:txBody>
      </p:sp>
      <p:sp>
        <p:nvSpPr>
          <p:cNvPr id="5" name="Footer Placeholder 4"/>
          <p:cNvSpPr>
            <a:spLocks noGrp="1"/>
          </p:cNvSpPr>
          <p:nvPr>
            <p:ph type="ftr" sz="quarter" idx="11"/>
          </p:nvPr>
        </p:nvSpPr>
        <p:spPr>
          <a:xfrm>
            <a:off x="3352800" y="6459785"/>
            <a:ext cx="5486400" cy="365125"/>
          </a:xfrm>
        </p:spPr>
        <p:txBody>
          <a:bodyPr/>
          <a:lstStyle/>
          <a:p>
            <a:r>
              <a:rPr lang="en-US" dirty="0"/>
              <a:t>Erb Law, LLC, 3900 E. Mexico Ave, Suite 300, Denver, CO 80111 - jerb@erblawllc.com - 303-626-7125</a:t>
            </a:r>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83EEC-46EA-4606-9270-2AC25C6FBCDA}" type="datetime1">
              <a:rPr lang="en-US" smtClean="0"/>
              <a:t>1/4/2024</a:t>
            </a:fld>
            <a:endParaRPr lang="en-US" dirty="0"/>
          </a:p>
        </p:txBody>
      </p:sp>
      <p:sp>
        <p:nvSpPr>
          <p:cNvPr id="5" name="Footer Placeholder 4"/>
          <p:cNvSpPr>
            <a:spLocks noGrp="1"/>
          </p:cNvSpPr>
          <p:nvPr>
            <p:ph type="ftr" sz="quarter" idx="11"/>
          </p:nvPr>
        </p:nvSpPr>
        <p:spPr/>
        <p:txBody>
          <a:bodyPr/>
          <a:lstStyle/>
          <a:p>
            <a:r>
              <a:rPr lang="en-US" dirty="0"/>
              <a:t>Erb Law, LLC, 3900 E. Mexico Ave, Suite 300, Denver, CO 80111 - jerb@erblawllc.com - 303-626-7125</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011680" cy="365125"/>
          </a:xfrm>
        </p:spPr>
        <p:txBody>
          <a:bodyPr/>
          <a:lstStyle/>
          <a:p>
            <a:fld id="{47D0D234-E97A-468F-891A-5AFE51C10586}" type="datetime1">
              <a:rPr lang="en-US" smtClean="0"/>
              <a:t>1/4/2024</a:t>
            </a:fld>
            <a:endParaRPr lang="en-US" dirty="0"/>
          </a:p>
        </p:txBody>
      </p:sp>
      <p:sp>
        <p:nvSpPr>
          <p:cNvPr id="6" name="Footer Placeholder 5"/>
          <p:cNvSpPr>
            <a:spLocks noGrp="1"/>
          </p:cNvSpPr>
          <p:nvPr>
            <p:ph type="ftr" sz="quarter" idx="11"/>
          </p:nvPr>
        </p:nvSpPr>
        <p:spPr>
          <a:xfrm>
            <a:off x="3352800" y="6459785"/>
            <a:ext cx="5486400" cy="365125"/>
          </a:xfrm>
        </p:spPr>
        <p:txBody>
          <a:bodyPr/>
          <a:lstStyle/>
          <a:p>
            <a:r>
              <a:rPr lang="en-US" dirty="0"/>
              <a:t>Erb Law, LLC, 3900 E. Mexico Ave, Suite 300, Denver, CO 80111 - jerb@erblawllc.com - 303-626-7125</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103120" cy="365125"/>
          </a:xfrm>
        </p:spPr>
        <p:txBody>
          <a:bodyPr/>
          <a:lstStyle/>
          <a:p>
            <a:fld id="{982E9712-CCF9-4337-85AE-B1245E5629B5}" type="datetime1">
              <a:rPr lang="en-US" smtClean="0"/>
              <a:t>1/4/2024</a:t>
            </a:fld>
            <a:endParaRPr lang="en-US" dirty="0"/>
          </a:p>
        </p:txBody>
      </p:sp>
      <p:sp>
        <p:nvSpPr>
          <p:cNvPr id="8" name="Footer Placeholder 7"/>
          <p:cNvSpPr>
            <a:spLocks noGrp="1"/>
          </p:cNvSpPr>
          <p:nvPr>
            <p:ph type="ftr" sz="quarter" idx="11"/>
          </p:nvPr>
        </p:nvSpPr>
        <p:spPr>
          <a:xfrm>
            <a:off x="3352800" y="6459785"/>
            <a:ext cx="5486400" cy="365125"/>
          </a:xfrm>
        </p:spPr>
        <p:txBody>
          <a:bodyPr/>
          <a:lstStyle/>
          <a:p>
            <a:r>
              <a:rPr lang="en-US" dirty="0"/>
              <a:t>Erb Law, LLC, 3900 E. Mexico Ave, Suite 300, Denver, CO 80111 - jerb@erblawllc.com - 303-626-7125</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103120" cy="365125"/>
          </a:xfrm>
        </p:spPr>
        <p:txBody>
          <a:bodyPr/>
          <a:lstStyle/>
          <a:p>
            <a:fld id="{E5B3A3F1-E3A7-4759-878A-5B7A6924FF2E}" type="datetime1">
              <a:rPr lang="en-US" smtClean="0"/>
              <a:t>1/4/2024</a:t>
            </a:fld>
            <a:endParaRPr lang="en-US" dirty="0"/>
          </a:p>
        </p:txBody>
      </p:sp>
      <p:sp>
        <p:nvSpPr>
          <p:cNvPr id="4" name="Footer Placeholder 3"/>
          <p:cNvSpPr>
            <a:spLocks noGrp="1"/>
          </p:cNvSpPr>
          <p:nvPr>
            <p:ph type="ftr" sz="quarter" idx="11"/>
          </p:nvPr>
        </p:nvSpPr>
        <p:spPr>
          <a:xfrm>
            <a:off x="3352800" y="6459785"/>
            <a:ext cx="5486400" cy="365125"/>
          </a:xfrm>
        </p:spPr>
        <p:txBody>
          <a:bodyPr/>
          <a:lstStyle/>
          <a:p>
            <a:r>
              <a:rPr lang="en-US" dirty="0"/>
              <a:t>Erb Law, LLC, 3900 E. Mexico Ave, Suite 300, Denver, CO 80111 - jerb@erblawllc.com - 303-626-7125</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103120" cy="365125"/>
          </a:xfrm>
        </p:spPr>
        <p:txBody>
          <a:bodyPr/>
          <a:lstStyle/>
          <a:p>
            <a:fld id="{7B66D48E-EC1A-472D-B521-C177892FB5C3}" type="datetime1">
              <a:rPr lang="en-US" smtClean="0"/>
              <a:t>1/4/2024</a:t>
            </a:fld>
            <a:endParaRPr lang="en-US" dirty="0"/>
          </a:p>
        </p:txBody>
      </p:sp>
      <p:sp>
        <p:nvSpPr>
          <p:cNvPr id="8" name="Footer Placeholder 7"/>
          <p:cNvSpPr>
            <a:spLocks noGrp="1"/>
          </p:cNvSpPr>
          <p:nvPr>
            <p:ph type="ftr" sz="quarter" idx="11"/>
          </p:nvPr>
        </p:nvSpPr>
        <p:spPr>
          <a:xfrm>
            <a:off x="3352800" y="6459785"/>
            <a:ext cx="5486400" cy="365125"/>
          </a:xfrm>
        </p:spPr>
        <p:txBody>
          <a:bodyPr/>
          <a:lstStyle>
            <a:lvl1pPr>
              <a:defRPr>
                <a:solidFill>
                  <a:srgbClr val="FFFFFF"/>
                </a:solidFill>
              </a:defRPr>
            </a:lvl1pPr>
          </a:lstStyle>
          <a:p>
            <a:r>
              <a:rPr lang="en-US" dirty="0"/>
              <a:t>Erb Law, LLC, 3900 E. Mexico Ave, Suite 300, Denver, CO 80111 - jerb@erblawllc.com - 303-626-7125</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78F637-A326-4857-8D94-6ED8FE8B1FE4}" type="datetime1">
              <a:rPr lang="en-US" smtClean="0"/>
              <a:t>1/4/2024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Erb Law, LLC, 3900 E. Mexico Ave, Suite 300, Denver, CO 80111 - jerb@erblawllc.com - 303-626-7125</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90B92-6898-4BD8-BD08-8BF2B5D777B0}" type="datetime1">
              <a:rPr lang="en-US" smtClean="0"/>
              <a:t>1/4/2024</a:t>
            </a:fld>
            <a:endParaRPr lang="en-US" dirty="0"/>
          </a:p>
        </p:txBody>
      </p:sp>
      <p:sp>
        <p:nvSpPr>
          <p:cNvPr id="6" name="Footer Placeholder 5"/>
          <p:cNvSpPr>
            <a:spLocks noGrp="1"/>
          </p:cNvSpPr>
          <p:nvPr>
            <p:ph type="ftr" sz="quarter" idx="11"/>
          </p:nvPr>
        </p:nvSpPr>
        <p:spPr/>
        <p:txBody>
          <a:bodyPr/>
          <a:lstStyle/>
          <a:p>
            <a:r>
              <a:rPr lang="en-US" dirty="0"/>
              <a:t>Erb Law, LLC, 3900 E. Mexico Ave, Suite 300, Denver, CO 80111 - jerb@erblawllc.com - 303-626-7125</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8F9230-912A-435F-B09F-0BC406887F13}" type="datetime1">
              <a:rPr lang="en-US" smtClean="0"/>
              <a:t>1/4/2024</a:t>
            </a:fld>
            <a:endParaRPr lang="en-US" dirty="0"/>
          </a:p>
        </p:txBody>
      </p:sp>
      <p:sp>
        <p:nvSpPr>
          <p:cNvPr id="5" name="Footer Placeholder 4"/>
          <p:cNvSpPr>
            <a:spLocks noGrp="1"/>
          </p:cNvSpPr>
          <p:nvPr>
            <p:ph type="ftr" sz="quarter" idx="3"/>
          </p:nvPr>
        </p:nvSpPr>
        <p:spPr>
          <a:xfrm>
            <a:off x="3686185" y="6459785"/>
            <a:ext cx="5486400"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Erb Law, LLC, 3900 E. Mexico Ave, Suite 300, Denver, CO 80111 - jerb@erblawllc.com - 303-626-7125</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JBarnes@adcogov.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erblawllc@erblawllc.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FFCA-EA31-62ED-5751-7E32005401CB}"/>
              </a:ext>
            </a:extLst>
          </p:cNvPr>
          <p:cNvSpPr>
            <a:spLocks noGrp="1"/>
          </p:cNvSpPr>
          <p:nvPr>
            <p:ph type="ctrTitle"/>
          </p:nvPr>
        </p:nvSpPr>
        <p:spPr/>
        <p:txBody>
          <a:bodyPr>
            <a:normAutofit/>
          </a:bodyPr>
          <a:lstStyle/>
          <a:p>
            <a:pPr algn="ctr"/>
            <a:r>
              <a:rPr lang="en-US" dirty="0">
                <a:latin typeface="Times New Roman" panose="02020603050405020304" pitchFamily="18" charset="0"/>
                <a:cs typeface="Times New Roman" panose="02020603050405020304" pitchFamily="18" charset="0"/>
              </a:rPr>
              <a:t>Wright Farms Metropolitan District</a:t>
            </a:r>
          </a:p>
        </p:txBody>
      </p:sp>
      <p:sp>
        <p:nvSpPr>
          <p:cNvPr id="3" name="Subtitle 2">
            <a:extLst>
              <a:ext uri="{FF2B5EF4-FFF2-40B4-BE49-F238E27FC236}">
                <a16:creationId xmlns:a16="http://schemas.microsoft.com/office/drawing/2014/main" id="{01E08482-DBDA-29DD-3752-95376A36D587}"/>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January 4, 2024</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F48E155-E0D3-30A2-1892-E64363B0AD92}"/>
              </a:ext>
            </a:extLst>
          </p:cNvPr>
          <p:cNvPicPr>
            <a:picLocks noChangeAspect="1"/>
          </p:cNvPicPr>
          <p:nvPr/>
        </p:nvPicPr>
        <p:blipFill>
          <a:blip r:embed="rId3"/>
          <a:stretch>
            <a:fillRect/>
          </a:stretch>
        </p:blipFill>
        <p:spPr>
          <a:xfrm>
            <a:off x="142240" y="415670"/>
            <a:ext cx="2245360" cy="1202715"/>
          </a:xfrm>
          <a:prstGeom prst="rect">
            <a:avLst/>
          </a:prstGeom>
        </p:spPr>
      </p:pic>
    </p:spTree>
    <p:extLst>
      <p:ext uri="{BB962C8B-B14F-4D97-AF65-F5344CB8AC3E}">
        <p14:creationId xmlns:p14="http://schemas.microsoft.com/office/powerpoint/2010/main" val="199089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EDD7-A65A-F249-591F-13A18C84FBE8}"/>
              </a:ext>
            </a:extLst>
          </p:cNvPr>
          <p:cNvSpPr>
            <a:spLocks noGrp="1"/>
          </p:cNvSpPr>
          <p:nvPr>
            <p:ph type="title"/>
          </p:nvPr>
        </p:nvSpPr>
        <p:spPr>
          <a:xfrm>
            <a:off x="1066800" y="376370"/>
            <a:ext cx="10058400" cy="1450757"/>
          </a:xfrm>
        </p:spPr>
        <p:txBody>
          <a:bodyPr>
            <a:noAutofit/>
          </a:bodyPr>
          <a:lstStyle/>
          <a:p>
            <a:r>
              <a:rPr lang="en-US" sz="4400" b="1" dirty="0">
                <a:latin typeface="Times New Roman" panose="02020603050405020304" pitchFamily="18" charset="0"/>
                <a:cs typeface="Times New Roman" panose="02020603050405020304" pitchFamily="18" charset="0"/>
              </a:rPr>
              <a:t>Does the Proposed Service Plan Amendment Change Anything Else in the Service Plan? </a:t>
            </a:r>
          </a:p>
        </p:txBody>
      </p:sp>
      <p:pic>
        <p:nvPicPr>
          <p:cNvPr id="9" name="Content Placeholder 8">
            <a:extLst>
              <a:ext uri="{FF2B5EF4-FFF2-40B4-BE49-F238E27FC236}">
                <a16:creationId xmlns:a16="http://schemas.microsoft.com/office/drawing/2014/main" id="{E81EB560-1E63-B8EE-76FD-B9A375C1DAB0}"/>
              </a:ext>
            </a:extLst>
          </p:cNvPr>
          <p:cNvPicPr>
            <a:picLocks noGrp="1" noChangeAspect="1"/>
          </p:cNvPicPr>
          <p:nvPr>
            <p:ph idx="1"/>
          </p:nvPr>
        </p:nvPicPr>
        <p:blipFill>
          <a:blip r:embed="rId3"/>
          <a:stretch>
            <a:fillRect/>
          </a:stretch>
        </p:blipFill>
        <p:spPr>
          <a:xfrm>
            <a:off x="6049843" y="1969643"/>
            <a:ext cx="5044877" cy="2918713"/>
          </a:xfrm>
        </p:spPr>
      </p:pic>
      <p:sp>
        <p:nvSpPr>
          <p:cNvPr id="4" name="Footer Placeholder 3">
            <a:extLst>
              <a:ext uri="{FF2B5EF4-FFF2-40B4-BE49-F238E27FC236}">
                <a16:creationId xmlns:a16="http://schemas.microsoft.com/office/drawing/2014/main" id="{A436CC5C-0145-5C02-957C-486AE0C835E3}"/>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
        <p:nvSpPr>
          <p:cNvPr id="10" name="TextBox 9">
            <a:extLst>
              <a:ext uri="{FF2B5EF4-FFF2-40B4-BE49-F238E27FC236}">
                <a16:creationId xmlns:a16="http://schemas.microsoft.com/office/drawing/2014/main" id="{8FAC8857-8DD4-4599-601D-7E0DC3BC0E57}"/>
              </a:ext>
            </a:extLst>
          </p:cNvPr>
          <p:cNvSpPr txBox="1"/>
          <p:nvPr/>
        </p:nvSpPr>
        <p:spPr>
          <a:xfrm>
            <a:off x="1097280" y="1827127"/>
            <a:ext cx="4716379" cy="258532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 fact, the proposed amendment states,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Except as expressly set forth in this First Amendment all provisions of the Service Plan remain unchanged and in full force and effect.”</a:t>
            </a:r>
          </a:p>
          <a:p>
            <a:endParaRPr lang="en-US" dirty="0"/>
          </a:p>
        </p:txBody>
      </p:sp>
    </p:spTree>
    <p:extLst>
      <p:ext uri="{BB962C8B-B14F-4D97-AF65-F5344CB8AC3E}">
        <p14:creationId xmlns:p14="http://schemas.microsoft.com/office/powerpoint/2010/main" val="274461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1FAF-3F7C-3644-4F39-77F984F00FBB}"/>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Will These Trash and Recycling Services Cost District Residents?</a:t>
            </a:r>
            <a:endParaRPr lang="en-US" sz="4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2678AD2-6B0C-3B9C-C844-96E21AC1A6DD}"/>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
        <p:nvSpPr>
          <p:cNvPr id="7" name="Content Placeholder 6">
            <a:extLst>
              <a:ext uri="{FF2B5EF4-FFF2-40B4-BE49-F238E27FC236}">
                <a16:creationId xmlns:a16="http://schemas.microsoft.com/office/drawing/2014/main" id="{FF5408EE-F728-C359-F0B0-9C1A6E464A3D}"/>
              </a:ext>
            </a:extLst>
          </p:cNvPr>
          <p:cNvSpPr>
            <a:spLocks noGrp="1"/>
          </p:cNvSpPr>
          <p:nvPr>
            <p:ph idx="1"/>
          </p:nvPr>
        </p:nvSpPr>
        <p:spPr>
          <a:xfrm>
            <a:off x="908220" y="1845734"/>
            <a:ext cx="9960077" cy="4023360"/>
          </a:xfrm>
        </p:spPr>
        <p:txBody>
          <a:bodyPr>
            <a:normAutofit/>
          </a:bodyPr>
          <a:lstStyle/>
          <a:p>
            <a:pPr marL="578358"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Trash and Recycling Services will be paid for from the District’s property tax revenue.</a:t>
            </a:r>
          </a:p>
          <a:p>
            <a:pPr marL="578358" lvl="1"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No</a:t>
            </a:r>
            <a:r>
              <a:rPr lang="en-US" sz="2400" dirty="0">
                <a:latin typeface="Times New Roman" panose="02020603050405020304" pitchFamily="18" charset="0"/>
                <a:cs typeface="Times New Roman" panose="02020603050405020304" pitchFamily="18" charset="0"/>
              </a:rPr>
              <a:t> intent to increase property taxes to provide for these Trash and Recycling Services. </a:t>
            </a:r>
          </a:p>
          <a:p>
            <a:pPr marL="578358" lvl="1" indent="-285750">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No</a:t>
            </a:r>
            <a:r>
              <a:rPr lang="en-US" sz="2400" dirty="0">
                <a:latin typeface="Times New Roman" panose="02020603050405020304" pitchFamily="18" charset="0"/>
                <a:cs typeface="Times New Roman" panose="02020603050405020304" pitchFamily="18" charset="0"/>
              </a:rPr>
              <a:t> intent to impose any fees to provide these Trash and Recycling Services. </a:t>
            </a:r>
          </a:p>
        </p:txBody>
      </p:sp>
    </p:spTree>
    <p:extLst>
      <p:ext uri="{BB962C8B-B14F-4D97-AF65-F5344CB8AC3E}">
        <p14:creationId xmlns:p14="http://schemas.microsoft.com/office/powerpoint/2010/main" val="346325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6F09-FECA-A3C7-D079-241C9184C9E3}"/>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Wright Farms Metropolitan District’s Mill Levy Over Time </a:t>
            </a:r>
          </a:p>
        </p:txBody>
      </p:sp>
      <p:graphicFrame>
        <p:nvGraphicFramePr>
          <p:cNvPr id="7" name="Content Placeholder 6">
            <a:extLst>
              <a:ext uri="{FF2B5EF4-FFF2-40B4-BE49-F238E27FC236}">
                <a16:creationId xmlns:a16="http://schemas.microsoft.com/office/drawing/2014/main" id="{F342BEE0-6940-12FD-8A47-A84DEFBD29CD}"/>
              </a:ext>
            </a:extLst>
          </p:cNvPr>
          <p:cNvGraphicFramePr>
            <a:graphicFrameLocks noGrp="1"/>
          </p:cNvGraphicFramePr>
          <p:nvPr>
            <p:ph idx="1"/>
            <p:extLst>
              <p:ext uri="{D42A27DB-BD31-4B8C-83A1-F6EECF244321}">
                <p14:modId xmlns:p14="http://schemas.microsoft.com/office/powerpoint/2010/main" val="3040098858"/>
              </p:ext>
            </p:extLst>
          </p:nvPr>
        </p:nvGraphicFramePr>
        <p:xfrm>
          <a:off x="1097280" y="1974600"/>
          <a:ext cx="10577847"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927A3043-2D73-6CF7-479D-5585E670EE55}"/>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
        <p:nvSpPr>
          <p:cNvPr id="8" name="TextBox 7">
            <a:extLst>
              <a:ext uri="{FF2B5EF4-FFF2-40B4-BE49-F238E27FC236}">
                <a16:creationId xmlns:a16="http://schemas.microsoft.com/office/drawing/2014/main" id="{E4D32C11-1882-8253-1B24-0BE0EF4C6C08}"/>
              </a:ext>
            </a:extLst>
          </p:cNvPr>
          <p:cNvSpPr txBox="1"/>
          <p:nvPr/>
        </p:nvSpPr>
        <p:spPr>
          <a:xfrm>
            <a:off x="112983" y="3429000"/>
            <a:ext cx="117211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Mill Levy </a:t>
            </a:r>
          </a:p>
        </p:txBody>
      </p:sp>
    </p:spTree>
    <p:extLst>
      <p:ext uri="{BB962C8B-B14F-4D97-AF65-F5344CB8AC3E}">
        <p14:creationId xmlns:p14="http://schemas.microsoft.com/office/powerpoint/2010/main" val="243244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1BCE-C6D4-6147-39C0-3CF1B9941DF8}"/>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Has the District Chosen a Trash and Recycling Services Provider?</a:t>
            </a:r>
            <a:r>
              <a:rPr lang="en-US" sz="44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A7F01F6D-B037-822D-C52E-F94968857784}"/>
              </a:ext>
            </a:extLst>
          </p:cNvPr>
          <p:cNvSpPr>
            <a:spLocks noGrp="1"/>
          </p:cNvSpPr>
          <p:nvPr>
            <p:ph idx="1"/>
          </p:nvPr>
        </p:nvSpPr>
        <p:spPr/>
        <p:txBody>
          <a:bodyPr>
            <a:normAutofit/>
          </a:bodyPr>
          <a:lstStyle/>
          <a:p>
            <a:pPr>
              <a:buFont typeface="Arial" panose="020B0604020202020204" pitchFamily="34" charset="0"/>
              <a:buChar char="•"/>
            </a:pPr>
            <a:r>
              <a:rPr lang="en-US" sz="2400" b="1" u="sng" dirty="0">
                <a:latin typeface="Times New Roman" panose="02020603050405020304" pitchFamily="18" charset="0"/>
                <a:cs typeface="Times New Roman" panose="02020603050405020304" pitchFamily="18" charset="0"/>
              </a:rPr>
              <a:t>No</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hiring a Trash and Recycling Service provider, the District must publish an invitation to bid.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Trash and Recycling Service providers can submit proposals for providing Trash and Recycling Services for District residents.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process enables the District to choose the best possible contractor that suits the needs of the District’s residents. </a:t>
            </a:r>
          </a:p>
        </p:txBody>
      </p:sp>
      <p:sp>
        <p:nvSpPr>
          <p:cNvPr id="4" name="Footer Placeholder 3">
            <a:extLst>
              <a:ext uri="{FF2B5EF4-FFF2-40B4-BE49-F238E27FC236}">
                <a16:creationId xmlns:a16="http://schemas.microsoft.com/office/drawing/2014/main" id="{B66E9110-B98E-71A1-4AAF-539EC6A7A468}"/>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345982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FEC9-B75C-27BE-9884-A232515E9B18}"/>
              </a:ext>
            </a:extLst>
          </p:cNvPr>
          <p:cNvSpPr>
            <a:spLocks noGrp="1"/>
          </p:cNvSpPr>
          <p:nvPr>
            <p:ph type="title"/>
          </p:nvPr>
        </p:nvSpPr>
        <p:spPr/>
        <p:txBody>
          <a:bodyPr>
            <a:normAutofit fontScale="90000"/>
          </a:bodyPr>
          <a:lstStyle/>
          <a:p>
            <a:r>
              <a:rPr lang="en-US" sz="4400" b="1" dirty="0">
                <a:latin typeface="Times New Roman" panose="02020603050405020304" pitchFamily="18" charset="0"/>
                <a:cs typeface="Times New Roman" panose="02020603050405020304" pitchFamily="18" charset="0"/>
              </a:rPr>
              <a:t>Why Does the District Think That Providing Trash and Recycling Services Will Be Beneficial? </a:t>
            </a:r>
          </a:p>
        </p:txBody>
      </p:sp>
      <p:sp>
        <p:nvSpPr>
          <p:cNvPr id="3" name="Content Placeholder 2">
            <a:extLst>
              <a:ext uri="{FF2B5EF4-FFF2-40B4-BE49-F238E27FC236}">
                <a16:creationId xmlns:a16="http://schemas.microsoft.com/office/drawing/2014/main" id="{50F47554-5FCA-5EDA-EAEF-A28D0FFC5483}"/>
              </a:ext>
            </a:extLst>
          </p:cNvPr>
          <p:cNvSpPr>
            <a:spLocks noGrp="1"/>
          </p:cNvSpPr>
          <p:nvPr>
            <p:ph idx="1"/>
          </p:nvPr>
        </p:nvSpPr>
        <p:spPr>
          <a:xfrm>
            <a:off x="1097280" y="1845734"/>
            <a:ext cx="499872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Improved Neighborhood Aesthetics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Improved Safety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Reduced Traffic</a:t>
            </a:r>
          </a:p>
        </p:txBody>
      </p:sp>
      <p:sp>
        <p:nvSpPr>
          <p:cNvPr id="4" name="Footer Placeholder 3">
            <a:extLst>
              <a:ext uri="{FF2B5EF4-FFF2-40B4-BE49-F238E27FC236}">
                <a16:creationId xmlns:a16="http://schemas.microsoft.com/office/drawing/2014/main" id="{6E85F88E-B3A8-25D4-02DF-C040721BA0F1}"/>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pic>
        <p:nvPicPr>
          <p:cNvPr id="7" name="Picture 6">
            <a:extLst>
              <a:ext uri="{FF2B5EF4-FFF2-40B4-BE49-F238E27FC236}">
                <a16:creationId xmlns:a16="http://schemas.microsoft.com/office/drawing/2014/main" id="{420657D9-5DF1-A921-094C-619D09614296}"/>
              </a:ext>
            </a:extLst>
          </p:cNvPr>
          <p:cNvPicPr>
            <a:picLocks noChangeAspect="1"/>
          </p:cNvPicPr>
          <p:nvPr/>
        </p:nvPicPr>
        <p:blipFill>
          <a:blip r:embed="rId3"/>
          <a:stretch>
            <a:fillRect/>
          </a:stretch>
        </p:blipFill>
        <p:spPr>
          <a:xfrm>
            <a:off x="6098582" y="2466183"/>
            <a:ext cx="5057098" cy="2782462"/>
          </a:xfrm>
          <a:prstGeom prst="rect">
            <a:avLst/>
          </a:prstGeom>
        </p:spPr>
      </p:pic>
    </p:spTree>
    <p:extLst>
      <p:ext uri="{BB962C8B-B14F-4D97-AF65-F5344CB8AC3E}">
        <p14:creationId xmlns:p14="http://schemas.microsoft.com/office/powerpoint/2010/main" val="320445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A42A-7F2C-AC20-6EA3-802506127149}"/>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How Will Providing Trash and Recycling Services Decrease Traffic?</a:t>
            </a:r>
          </a:p>
        </p:txBody>
      </p:sp>
      <p:graphicFrame>
        <p:nvGraphicFramePr>
          <p:cNvPr id="5" name="Content Placeholder 4">
            <a:extLst>
              <a:ext uri="{FF2B5EF4-FFF2-40B4-BE49-F238E27FC236}">
                <a16:creationId xmlns:a16="http://schemas.microsoft.com/office/drawing/2014/main" id="{E7C09D75-B51C-AE8C-5C3C-519BCAB68EF5}"/>
              </a:ext>
            </a:extLst>
          </p:cNvPr>
          <p:cNvGraphicFramePr>
            <a:graphicFrameLocks noGrp="1"/>
          </p:cNvGraphicFramePr>
          <p:nvPr>
            <p:ph idx="1"/>
            <p:extLst>
              <p:ext uri="{D42A27DB-BD31-4B8C-83A1-F6EECF244321}">
                <p14:modId xmlns:p14="http://schemas.microsoft.com/office/powerpoint/2010/main" val="1838058975"/>
              </p:ext>
            </p:extLst>
          </p:nvPr>
        </p:nvGraphicFramePr>
        <p:xfrm>
          <a:off x="1197429" y="1848684"/>
          <a:ext cx="10058400" cy="4398516"/>
        </p:xfrm>
        <a:graphic>
          <a:graphicData uri="http://schemas.openxmlformats.org/drawingml/2006/table">
            <a:tbl>
              <a:tblPr firstRow="1" firstCol="1" bandRow="1">
                <a:tableStyleId>{5C22544A-7EE6-4342-B048-85BDC9FD1C3A}</a:tableStyleId>
              </a:tblPr>
              <a:tblGrid>
                <a:gridCol w="2636365">
                  <a:extLst>
                    <a:ext uri="{9D8B030D-6E8A-4147-A177-3AD203B41FA5}">
                      <a16:colId xmlns:a16="http://schemas.microsoft.com/office/drawing/2014/main" val="469777136"/>
                    </a:ext>
                  </a:extLst>
                </a:gridCol>
                <a:gridCol w="3164283">
                  <a:extLst>
                    <a:ext uri="{9D8B030D-6E8A-4147-A177-3AD203B41FA5}">
                      <a16:colId xmlns:a16="http://schemas.microsoft.com/office/drawing/2014/main" val="2398262143"/>
                    </a:ext>
                  </a:extLst>
                </a:gridCol>
                <a:gridCol w="4257752">
                  <a:extLst>
                    <a:ext uri="{9D8B030D-6E8A-4147-A177-3AD203B41FA5}">
                      <a16:colId xmlns:a16="http://schemas.microsoft.com/office/drawing/2014/main" val="4033426047"/>
                    </a:ext>
                  </a:extLst>
                </a:gridCol>
              </a:tblGrid>
              <a:tr h="643685">
                <a:tc>
                  <a:txBody>
                    <a:bodyPr/>
                    <a:lstStyle/>
                    <a:p>
                      <a:pPr marL="0" marR="0">
                        <a:spcBef>
                          <a:spcPts val="0"/>
                        </a:spcBef>
                        <a:spcAft>
                          <a:spcPts val="120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1200"/>
                        </a:spcAft>
                      </a:pPr>
                      <a:r>
                        <a:rPr lang="en-US" sz="1800" dirty="0">
                          <a:effectLst/>
                          <a:latin typeface="Times New Roman" panose="02020603050405020304" pitchFamily="18" charset="0"/>
                          <a:cs typeface="Times New Roman" panose="02020603050405020304" pitchFamily="18" charset="0"/>
                        </a:rPr>
                        <a:t>Number of Trips/Week/Month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1200"/>
                        </a:spcAft>
                      </a:pPr>
                      <a:r>
                        <a:rPr lang="en-US" sz="1800" dirty="0">
                          <a:effectLst/>
                          <a:latin typeface="Times New Roman" panose="02020603050405020304" pitchFamily="18" charset="0"/>
                          <a:cs typeface="Times New Roman" panose="02020603050405020304" pitchFamily="18" charset="0"/>
                        </a:rPr>
                        <a:t>Time and Length of Trips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043048"/>
                  </a:ext>
                </a:extLst>
              </a:tr>
              <a:tr h="2199258">
                <a:tc>
                  <a:txBody>
                    <a:bodyPr/>
                    <a:lstStyle/>
                    <a:p>
                      <a:pPr marL="0" marR="0">
                        <a:spcBef>
                          <a:spcPts val="0"/>
                        </a:spcBef>
                        <a:spcAft>
                          <a:spcPts val="1200"/>
                        </a:spcAft>
                      </a:pPr>
                      <a:r>
                        <a:rPr lang="en-US" sz="2000" dirty="0">
                          <a:effectLst/>
                          <a:latin typeface="Times New Roman" panose="02020603050405020304" pitchFamily="18" charset="0"/>
                          <a:cs typeface="Times New Roman" panose="02020603050405020304" pitchFamily="18" charset="0"/>
                        </a:rPr>
                        <a:t>If the District Exclusively Provides Trash Services Per the Proposed Service Plan Amendment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Two trash trucks per week on a single day.</a:t>
                      </a:r>
                    </a:p>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Two recycling trucks every-other-week on a single day.</a:t>
                      </a:r>
                    </a:p>
                    <a:p>
                      <a:pPr marL="0" marR="0">
                        <a:spcBef>
                          <a:spcPts val="0"/>
                        </a:spcBef>
                        <a:spcAft>
                          <a:spcPts val="1200"/>
                        </a:spcAft>
                      </a:pPr>
                      <a:r>
                        <a:rPr lang="en-US" sz="1400" b="1" dirty="0">
                          <a:effectLst/>
                          <a:latin typeface="Times New Roman" panose="02020603050405020304" pitchFamily="18" charset="0"/>
                          <a:cs typeface="Times New Roman" panose="02020603050405020304" pitchFamily="18" charset="0"/>
                        </a:rPr>
                        <a:t>Total Trips/Month = 12 trucks/month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Trash trucks are expected to provide services for approximately four hours per week.</a:t>
                      </a:r>
                    </a:p>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Recycling trucks are expected to provide services for approximately four hours, every other week.</a:t>
                      </a:r>
                    </a:p>
                    <a:p>
                      <a:pPr marL="0" marR="0">
                        <a:spcBef>
                          <a:spcPts val="0"/>
                        </a:spcBef>
                        <a:spcAft>
                          <a:spcPts val="12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Total Hours/Month = 28 hours/month</a:t>
                      </a:r>
                    </a:p>
                  </a:txBody>
                  <a:tcPr marL="68580" marR="68580" marT="0" marB="0"/>
                </a:tc>
                <a:extLst>
                  <a:ext uri="{0D108BD9-81ED-4DB2-BD59-A6C34878D82A}">
                    <a16:rowId xmlns:a16="http://schemas.microsoft.com/office/drawing/2014/main" val="1274518883"/>
                  </a:ext>
                </a:extLst>
              </a:tr>
              <a:tr h="1555573">
                <a:tc>
                  <a:txBody>
                    <a:bodyPr/>
                    <a:lstStyle/>
                    <a:p>
                      <a:pPr marL="0" marR="0">
                        <a:spcBef>
                          <a:spcPts val="0"/>
                        </a:spcBef>
                        <a:spcAft>
                          <a:spcPts val="1200"/>
                        </a:spcAft>
                      </a:pPr>
                      <a:r>
                        <a:rPr lang="en-US" sz="2000" dirty="0">
                          <a:effectLst/>
                          <a:latin typeface="Times New Roman" panose="02020603050405020304" pitchFamily="18" charset="0"/>
                          <a:cs typeface="Times New Roman" panose="02020603050405020304" pitchFamily="18" charset="0"/>
                        </a:rPr>
                        <a:t>Current Residential Trash Collection System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One trash truck per day, five days a week.   </a:t>
                      </a:r>
                    </a:p>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At least five recycling trucks each week.</a:t>
                      </a:r>
                    </a:p>
                    <a:p>
                      <a:pPr marL="0" marR="0">
                        <a:spcBef>
                          <a:spcPts val="0"/>
                        </a:spcBef>
                        <a:spcAft>
                          <a:spcPts val="12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Total Trips/Month = 45 trucks operating monthly  </a:t>
                      </a:r>
                    </a:p>
                  </a:txBody>
                  <a:tcPr marL="68580" marR="68580" marT="0" marB="0"/>
                </a:tc>
                <a:tc>
                  <a:txBody>
                    <a:bodyPr/>
                    <a:lstStyle/>
                    <a:p>
                      <a:pPr marL="0" marR="0">
                        <a:spcBef>
                          <a:spcPts val="0"/>
                        </a:spcBef>
                        <a:spcAft>
                          <a:spcPts val="1200"/>
                        </a:spcAft>
                      </a:pPr>
                      <a:r>
                        <a:rPr lang="en-US" sz="1400" dirty="0">
                          <a:effectLst/>
                          <a:latin typeface="Times New Roman" panose="02020603050405020304" pitchFamily="18" charset="0"/>
                          <a:cs typeface="Times New Roman" panose="02020603050405020304" pitchFamily="18" charset="0"/>
                        </a:rPr>
                        <a:t>Trash and recycling services last approximately two hours per service.</a:t>
                      </a:r>
                    </a:p>
                    <a:p>
                      <a:pPr marL="0" marR="0">
                        <a:spcBef>
                          <a:spcPts val="0"/>
                        </a:spcBef>
                        <a:spcAft>
                          <a:spcPts val="12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Total Hours/Month = 90 hours/month </a:t>
                      </a:r>
                    </a:p>
                  </a:txBody>
                  <a:tcPr marL="68580" marR="68580" marT="0" marB="0"/>
                </a:tc>
                <a:extLst>
                  <a:ext uri="{0D108BD9-81ED-4DB2-BD59-A6C34878D82A}">
                    <a16:rowId xmlns:a16="http://schemas.microsoft.com/office/drawing/2014/main" val="3883216798"/>
                  </a:ext>
                </a:extLst>
              </a:tr>
            </a:tbl>
          </a:graphicData>
        </a:graphic>
      </p:graphicFrame>
      <p:sp>
        <p:nvSpPr>
          <p:cNvPr id="4" name="Footer Placeholder 3">
            <a:extLst>
              <a:ext uri="{FF2B5EF4-FFF2-40B4-BE49-F238E27FC236}">
                <a16:creationId xmlns:a16="http://schemas.microsoft.com/office/drawing/2014/main" id="{7E7C49BF-A85A-8F7C-2083-8CB95669DB66}"/>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134628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F9A6-B3EF-9893-0965-A2DCE82A51CC}"/>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Are the Next Steps?</a:t>
            </a:r>
          </a:p>
        </p:txBody>
      </p:sp>
      <p:sp>
        <p:nvSpPr>
          <p:cNvPr id="3" name="Content Placeholder 2">
            <a:extLst>
              <a:ext uri="{FF2B5EF4-FFF2-40B4-BE49-F238E27FC236}">
                <a16:creationId xmlns:a16="http://schemas.microsoft.com/office/drawing/2014/main" id="{1D9A9264-C029-60E1-4978-86FDD99F709C}"/>
              </a:ext>
            </a:extLst>
          </p:cNvPr>
          <p:cNvSpPr>
            <a:spLocks noGrp="1"/>
          </p:cNvSpPr>
          <p:nvPr>
            <p:ph idx="1"/>
          </p:nvPr>
        </p:nvSpPr>
        <p:spPr/>
        <p:txBody>
          <a:bodyPr>
            <a:normAutofit/>
          </a:bodyPr>
          <a:lstStyle/>
          <a:p>
            <a:pPr marL="457200" indent="-457200">
              <a:buFont typeface="+mj-lt"/>
              <a:buAutoNum type="arabicPeriod"/>
            </a:pPr>
            <a:r>
              <a:rPr lang="en-US" dirty="0">
                <a:latin typeface="Times New Roman" panose="02020603050405020304" pitchFamily="18" charset="0"/>
                <a:cs typeface="Times New Roman" panose="02020603050405020304" pitchFamily="18" charset="0"/>
              </a:rPr>
              <a:t>Comments provided to Adams County on the District’s request to contract for Trash and Recycling Services.</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Public Hearing in front of the Adams County Board of County Commissioners, who have to approve the District’s request.</a:t>
            </a:r>
            <a:r>
              <a:rPr lang="en-US" b="1" dirty="0">
                <a:latin typeface="Times New Roman" panose="02020603050405020304" pitchFamily="18" charset="0"/>
                <a:cs typeface="Times New Roman" panose="02020603050405020304" pitchFamily="18" charset="0"/>
              </a:rPr>
              <a:t> Date and Time To-Be-Determined</a:t>
            </a:r>
            <a:r>
              <a:rPr lang="en-US"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Once Service Plan Amendment is Approved:</a:t>
            </a:r>
          </a:p>
          <a:p>
            <a:pPr marL="544068" lvl="1" indent="-342900">
              <a:buFont typeface="+mj-lt"/>
              <a:buAutoNum type="alphaLcParenR"/>
            </a:pPr>
            <a:r>
              <a:rPr lang="en-US" sz="2000" dirty="0">
                <a:latin typeface="Times New Roman" panose="02020603050405020304" pitchFamily="18" charset="0"/>
                <a:cs typeface="Times New Roman" panose="02020603050405020304" pitchFamily="18" charset="0"/>
              </a:rPr>
              <a:t>District will publish Request for Proposals for Trash and Recycling Services.</a:t>
            </a:r>
          </a:p>
          <a:p>
            <a:pPr marL="544068" lvl="1" indent="-342900">
              <a:buFont typeface="+mj-lt"/>
              <a:buAutoNum type="alphaLcParenR"/>
            </a:pPr>
            <a:r>
              <a:rPr lang="en-US" sz="2000" dirty="0">
                <a:latin typeface="Times New Roman" panose="02020603050405020304" pitchFamily="18" charset="0"/>
                <a:cs typeface="Times New Roman" panose="02020603050405020304" pitchFamily="18" charset="0"/>
              </a:rPr>
              <a:t>District will review responses and award a contract.</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District will provide communication to community regarding timeline for transition so each homeowner can cancel services with their existing provider.</a:t>
            </a:r>
          </a:p>
          <a:p>
            <a:pPr marL="544068" lvl="1" indent="-342900">
              <a:buFont typeface="+mj-lt"/>
              <a:buAutoNum type="alphaLcParenR"/>
            </a:pPr>
            <a:endParaRPr lang="en-US" sz="2000" dirty="0">
              <a:latin typeface="Times New Roman" panose="02020603050405020304" pitchFamily="18" charset="0"/>
              <a:cs typeface="Times New Roman" panose="02020603050405020304" pitchFamily="18" charset="0"/>
            </a:endParaRPr>
          </a:p>
          <a:p>
            <a:pPr marL="201168" lvl="1" indent="0">
              <a:buNone/>
            </a:pPr>
            <a:r>
              <a:rPr lang="en-US" sz="2000" b="1" dirty="0">
                <a:latin typeface="Times New Roman" panose="02020603050405020304" pitchFamily="18" charset="0"/>
                <a:cs typeface="Times New Roman" panose="02020603050405020304" pitchFamily="18" charset="0"/>
              </a:rPr>
              <a:t>Estimate Start Date: July or August 2024.</a:t>
            </a:r>
          </a:p>
          <a:p>
            <a:pPr marL="0" indent="0">
              <a:buNone/>
            </a:pPr>
            <a:endParaRPr lang="en-US" b="1" dirty="0"/>
          </a:p>
          <a:p>
            <a:pPr marL="0" indent="0">
              <a:buNone/>
            </a:pPr>
            <a:endParaRPr lang="en-US" dirty="0"/>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4BC235F6-6740-3D6F-3D92-89676914B5E9}"/>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45383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2698-061A-AC78-8CF8-49C9881E042E}"/>
              </a:ext>
            </a:extLst>
          </p:cNvPr>
          <p:cNvSpPr>
            <a:spLocks noGrp="1"/>
          </p:cNvSpPr>
          <p:nvPr>
            <p:ph type="title"/>
          </p:nvPr>
        </p:nvSpPr>
        <p:spPr>
          <a:xfrm>
            <a:off x="1097280" y="394977"/>
            <a:ext cx="10058400" cy="1450757"/>
          </a:xfrm>
        </p:spPr>
        <p:txBody>
          <a:bodyPr>
            <a:noAutofit/>
          </a:bodyPr>
          <a:lstStyle/>
          <a:p>
            <a:r>
              <a:rPr lang="en-US" sz="3600" b="1" dirty="0">
                <a:latin typeface="Times New Roman" panose="02020603050405020304" pitchFamily="18" charset="0"/>
                <a:cs typeface="Times New Roman" panose="02020603050405020304" pitchFamily="18" charset="0"/>
              </a:rPr>
              <a:t>Where to Direct Question and Comments Regarding Wright Farms Metropolitan District Providing Trash and Recycling Services?</a:t>
            </a:r>
          </a:p>
        </p:txBody>
      </p:sp>
      <p:sp>
        <p:nvSpPr>
          <p:cNvPr id="3" name="Content Placeholder 2">
            <a:extLst>
              <a:ext uri="{FF2B5EF4-FFF2-40B4-BE49-F238E27FC236}">
                <a16:creationId xmlns:a16="http://schemas.microsoft.com/office/drawing/2014/main" id="{B2FF47B2-0238-71FC-3019-4E4BE935DB6E}"/>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Email all questions or comments you have about the Service Plan Amendment to </a:t>
            </a:r>
            <a:r>
              <a:rPr lang="en-US" sz="2400" b="0" i="0" u="none" strike="noStrike" baseline="0" dirty="0">
                <a:latin typeface="Times New Roman" panose="02020603050405020304" pitchFamily="18" charset="0"/>
                <a:cs typeface="Times New Roman" panose="02020603050405020304" pitchFamily="18" charset="0"/>
                <a:hlinkClick r:id="rId3"/>
              </a:rPr>
              <a:t>GJBarnes@adcogov.org</a:t>
            </a:r>
            <a:r>
              <a:rPr lang="en-US" sz="2400" b="0" i="0" u="none" strike="noStrike" baseline="0" dirty="0">
                <a:latin typeface="Times New Roman" panose="02020603050405020304" pitchFamily="18" charset="0"/>
                <a:cs typeface="Times New Roman" panose="02020603050405020304" pitchFamily="18" charset="0"/>
              </a:rPr>
              <a:t> and/or </a:t>
            </a:r>
            <a:r>
              <a:rPr lang="en-US" sz="2400" b="0" i="0" u="none" strike="noStrike" baseline="0" dirty="0">
                <a:latin typeface="Times New Roman" panose="02020603050405020304" pitchFamily="18" charset="0"/>
                <a:cs typeface="Times New Roman" panose="02020603050405020304" pitchFamily="18" charset="0"/>
                <a:hlinkClick r:id="rId4"/>
              </a:rPr>
              <a:t>erblawllc@erblawllc.com</a:t>
            </a:r>
            <a:r>
              <a:rPr lang="en-US" sz="2400" b="0" i="0" u="none" strike="noStrike" baseline="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Comments are due by </a:t>
            </a:r>
            <a:r>
              <a:rPr lang="en-US" sz="2400" b="1" dirty="0">
                <a:latin typeface="Times New Roman" panose="02020603050405020304" pitchFamily="18" charset="0"/>
                <a:cs typeface="Times New Roman" panose="02020603050405020304" pitchFamily="18" charset="0"/>
              </a:rPr>
              <a:t>January 17, 2024</a:t>
            </a:r>
            <a:r>
              <a:rPr lang="en-US" sz="240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further questions you have about this Service Plan Amendment and the Wright Farms Metropolitan District providing Trash and Recycling Services to District residents can be directed to </a:t>
            </a:r>
            <a:r>
              <a:rPr lang="en-US" sz="2400" dirty="0">
                <a:latin typeface="Times New Roman" panose="02020603050405020304" pitchFamily="18" charset="0"/>
                <a:cs typeface="Times New Roman" panose="02020603050405020304" pitchFamily="18" charset="0"/>
                <a:hlinkClick r:id="rId4"/>
              </a:rPr>
              <a:t>erblawllc@erblawllc.com</a:t>
            </a:r>
            <a:r>
              <a:rPr lang="en-US" sz="2400" dirty="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75627FC3-CE29-E782-62EA-6F0840DBBD4B}"/>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13350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D27E-E949-830B-4FDA-6052BA7E309D}"/>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Questions?</a:t>
            </a:r>
          </a:p>
        </p:txBody>
      </p:sp>
      <p:pic>
        <p:nvPicPr>
          <p:cNvPr id="5" name="Picture 4">
            <a:extLst>
              <a:ext uri="{FF2B5EF4-FFF2-40B4-BE49-F238E27FC236}">
                <a16:creationId xmlns:a16="http://schemas.microsoft.com/office/drawing/2014/main" id="{C95923A8-2215-1EF2-A892-09AF5E14EC30}"/>
              </a:ext>
            </a:extLst>
          </p:cNvPr>
          <p:cNvPicPr>
            <a:picLocks noChangeAspect="1"/>
          </p:cNvPicPr>
          <p:nvPr/>
        </p:nvPicPr>
        <p:blipFill>
          <a:blip r:embed="rId3"/>
          <a:stretch>
            <a:fillRect/>
          </a:stretch>
        </p:blipFill>
        <p:spPr>
          <a:xfrm>
            <a:off x="1097280" y="4455621"/>
            <a:ext cx="4074795" cy="911214"/>
          </a:xfrm>
          <a:prstGeom prst="rect">
            <a:avLst/>
          </a:prstGeom>
        </p:spPr>
      </p:pic>
    </p:spTree>
    <p:extLst>
      <p:ext uri="{BB962C8B-B14F-4D97-AF65-F5344CB8AC3E}">
        <p14:creationId xmlns:p14="http://schemas.microsoft.com/office/powerpoint/2010/main" val="427023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59FD-355A-9708-5772-E1E214405A02}"/>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Q &amp; A Session: Wright Farms Metropolitan District’s Service Plan Amendment </a:t>
            </a:r>
          </a:p>
        </p:txBody>
      </p:sp>
      <p:sp>
        <p:nvSpPr>
          <p:cNvPr id="3" name="Subtitle 2">
            <a:extLst>
              <a:ext uri="{FF2B5EF4-FFF2-40B4-BE49-F238E27FC236}">
                <a16:creationId xmlns:a16="http://schemas.microsoft.com/office/drawing/2014/main" id="{1A61EAE7-A5E1-975E-05E7-963207F4F9EA}"/>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Trash and Recycling Services </a:t>
            </a:r>
          </a:p>
        </p:txBody>
      </p:sp>
    </p:spTree>
    <p:extLst>
      <p:ext uri="{BB962C8B-B14F-4D97-AF65-F5344CB8AC3E}">
        <p14:creationId xmlns:p14="http://schemas.microsoft.com/office/powerpoint/2010/main" val="20357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2DE2-B633-8CB6-5B66-93F5017C69FE}"/>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Introduction: Wright Farms Metropolitan District’s Board of Directors </a:t>
            </a:r>
          </a:p>
        </p:txBody>
      </p:sp>
      <p:sp>
        <p:nvSpPr>
          <p:cNvPr id="3" name="Content Placeholder 2">
            <a:extLst>
              <a:ext uri="{FF2B5EF4-FFF2-40B4-BE49-F238E27FC236}">
                <a16:creationId xmlns:a16="http://schemas.microsoft.com/office/drawing/2014/main" id="{CA163579-F379-156B-CBEE-43F1683AC5AF}"/>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James A. Ray (President)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Heidi Farfel (Secretary)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Kris Simons (Treasurer)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Nsesa Kazadi (Assistant Secretary)</a:t>
            </a:r>
          </a:p>
        </p:txBody>
      </p:sp>
      <p:sp>
        <p:nvSpPr>
          <p:cNvPr id="4" name="Footer Placeholder 3">
            <a:extLst>
              <a:ext uri="{FF2B5EF4-FFF2-40B4-BE49-F238E27FC236}">
                <a16:creationId xmlns:a16="http://schemas.microsoft.com/office/drawing/2014/main" id="{CB2CF0F0-17D1-06CA-111A-29AFB26C1B68}"/>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404698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7859-649F-94A1-8F9B-FC5CCC658773}"/>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is the Wright Farms Metropolitan District? </a:t>
            </a:r>
          </a:p>
        </p:txBody>
      </p:sp>
      <p:sp>
        <p:nvSpPr>
          <p:cNvPr id="3" name="Content Placeholder 2">
            <a:extLst>
              <a:ext uri="{FF2B5EF4-FFF2-40B4-BE49-F238E27FC236}">
                <a16:creationId xmlns:a16="http://schemas.microsoft.com/office/drawing/2014/main" id="{C4A2E6E9-827F-BBA0-C008-98B23F445F0D}"/>
              </a:ext>
            </a:extLst>
          </p:cNvPr>
          <p:cNvSpPr>
            <a:spLocks noGrp="1"/>
          </p:cNvSpPr>
          <p:nvPr>
            <p:ph idx="1"/>
          </p:nvPr>
        </p:nvSpPr>
        <p:spPr>
          <a:xfrm>
            <a:off x="1097280" y="1845734"/>
            <a:ext cx="499872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Wright Farms Metropolitan District is a local government that maintains the parks, community landscaping, a portion of the </a:t>
            </a:r>
            <a:r>
              <a:rPr lang="en-US" sz="2400" dirty="0" err="1">
                <a:latin typeface="Times New Roman" panose="02020603050405020304" pitchFamily="18" charset="0"/>
                <a:cs typeface="Times New Roman" panose="02020603050405020304" pitchFamily="18" charset="0"/>
              </a:rPr>
              <a:t>Brantner</a:t>
            </a:r>
            <a:r>
              <a:rPr lang="en-US" sz="2400" dirty="0">
                <a:latin typeface="Times New Roman" panose="02020603050405020304" pitchFamily="18" charset="0"/>
                <a:cs typeface="Times New Roman" panose="02020603050405020304" pitchFamily="18" charset="0"/>
              </a:rPr>
              <a:t> Gulch nature trail, and certain perimeter fencing within the Wright Farms, Holly Crossing, and Jasmine Estates subdivision. </a:t>
            </a:r>
          </a:p>
        </p:txBody>
      </p:sp>
      <p:sp>
        <p:nvSpPr>
          <p:cNvPr id="4" name="Footer Placeholder 3">
            <a:extLst>
              <a:ext uri="{FF2B5EF4-FFF2-40B4-BE49-F238E27FC236}">
                <a16:creationId xmlns:a16="http://schemas.microsoft.com/office/drawing/2014/main" id="{5D4F9AF7-ACC8-C007-7E1F-65C7EF250416}"/>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pic>
        <p:nvPicPr>
          <p:cNvPr id="7" name="Picture 6">
            <a:extLst>
              <a:ext uri="{FF2B5EF4-FFF2-40B4-BE49-F238E27FC236}">
                <a16:creationId xmlns:a16="http://schemas.microsoft.com/office/drawing/2014/main" id="{96636168-B907-FCB5-C937-4ACE134CC390}"/>
              </a:ext>
            </a:extLst>
          </p:cNvPr>
          <p:cNvPicPr>
            <a:picLocks noChangeAspect="1"/>
          </p:cNvPicPr>
          <p:nvPr/>
        </p:nvPicPr>
        <p:blipFill>
          <a:blip r:embed="rId3"/>
          <a:stretch>
            <a:fillRect/>
          </a:stretch>
        </p:blipFill>
        <p:spPr>
          <a:xfrm>
            <a:off x="6442544" y="2133535"/>
            <a:ext cx="4652176" cy="3447757"/>
          </a:xfrm>
          <a:prstGeom prst="rect">
            <a:avLst/>
          </a:prstGeom>
        </p:spPr>
      </p:pic>
    </p:spTree>
    <p:extLst>
      <p:ext uri="{BB962C8B-B14F-4D97-AF65-F5344CB8AC3E}">
        <p14:creationId xmlns:p14="http://schemas.microsoft.com/office/powerpoint/2010/main" val="249370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63BA-68B2-7B67-375C-153F81FFE4FD}"/>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is a Service Plan?</a:t>
            </a:r>
          </a:p>
        </p:txBody>
      </p:sp>
      <p:sp>
        <p:nvSpPr>
          <p:cNvPr id="3" name="Content Placeholder 2">
            <a:extLst>
              <a:ext uri="{FF2B5EF4-FFF2-40B4-BE49-F238E27FC236}">
                <a16:creationId xmlns:a16="http://schemas.microsoft.com/office/drawing/2014/main" id="{FF4EDEC6-F6AA-9C8C-98E1-6BAF4AFE282C}"/>
              </a:ext>
            </a:extLst>
          </p:cNvPr>
          <p:cNvSpPr>
            <a:spLocks noGrp="1"/>
          </p:cNvSpPr>
          <p:nvPr>
            <p:ph idx="1"/>
          </p:nvPr>
        </p:nvSpPr>
        <p:spPr>
          <a:xfrm>
            <a:off x="1198879" y="1845734"/>
            <a:ext cx="4897121"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document that outlines the purpose, boundaries, powers, functions, and financing mechanisms of the special district.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1DB7A123-0BCA-481D-7959-30DAF1D66711}"/>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pic>
        <p:nvPicPr>
          <p:cNvPr id="6" name="Picture 5">
            <a:extLst>
              <a:ext uri="{FF2B5EF4-FFF2-40B4-BE49-F238E27FC236}">
                <a16:creationId xmlns:a16="http://schemas.microsoft.com/office/drawing/2014/main" id="{1CD59466-07AD-E7D9-22C2-EF882B8776A7}"/>
              </a:ext>
            </a:extLst>
          </p:cNvPr>
          <p:cNvPicPr>
            <a:picLocks noChangeAspect="1"/>
          </p:cNvPicPr>
          <p:nvPr/>
        </p:nvPicPr>
        <p:blipFill>
          <a:blip r:embed="rId3"/>
          <a:stretch>
            <a:fillRect/>
          </a:stretch>
        </p:blipFill>
        <p:spPr>
          <a:xfrm>
            <a:off x="6240379" y="1845734"/>
            <a:ext cx="4481397" cy="3711262"/>
          </a:xfrm>
          <a:prstGeom prst="rect">
            <a:avLst/>
          </a:prstGeom>
        </p:spPr>
      </p:pic>
    </p:spTree>
    <p:extLst>
      <p:ext uri="{BB962C8B-B14F-4D97-AF65-F5344CB8AC3E}">
        <p14:creationId xmlns:p14="http://schemas.microsoft.com/office/powerpoint/2010/main" val="389755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23AF-DA21-0AC2-A004-C427BFB1886A}"/>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is a Service Plan Amendment? </a:t>
            </a:r>
          </a:p>
        </p:txBody>
      </p:sp>
      <p:sp>
        <p:nvSpPr>
          <p:cNvPr id="4" name="Footer Placeholder 3">
            <a:extLst>
              <a:ext uri="{FF2B5EF4-FFF2-40B4-BE49-F238E27FC236}">
                <a16:creationId xmlns:a16="http://schemas.microsoft.com/office/drawing/2014/main" id="{A232C739-52A4-0124-2E5B-5B5E29E53434}"/>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
        <p:nvSpPr>
          <p:cNvPr id="8" name="Content Placeholder 2">
            <a:extLst>
              <a:ext uri="{FF2B5EF4-FFF2-40B4-BE49-F238E27FC236}">
                <a16:creationId xmlns:a16="http://schemas.microsoft.com/office/drawing/2014/main" id="{A9DF46B1-8EBC-565E-10FD-90AAA2235DBD}"/>
              </a:ext>
            </a:extLst>
          </p:cNvPr>
          <p:cNvSpPr>
            <a:spLocks noGrp="1"/>
          </p:cNvSpPr>
          <p:nvPr>
            <p:ph idx="1"/>
          </p:nvPr>
        </p:nvSpPr>
        <p:spPr>
          <a:xfrm>
            <a:off x="1093035" y="1782293"/>
            <a:ext cx="1005840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A Service Plan Amendment amends the original Service Plan. </a:t>
            </a:r>
            <a:endParaRPr lang="en-US" sz="2400" dirty="0">
              <a:effectLst/>
              <a:latin typeface="Times New Roman" panose="02020603050405020304" pitchFamily="18" charset="0"/>
              <a:ea typeface="Calibri" panose="020F0502020204030204" pitchFamily="34" charset="0"/>
            </a:endParaRPr>
          </a:p>
          <a:p>
            <a:pPr>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District desires to amend its Service Plan to provide collection and transportation of trash and recycling for District residents. </a:t>
            </a:r>
          </a:p>
          <a:p>
            <a:pPr>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816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4057-0B40-9C90-70BD-B3263F35FC88}"/>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Why Have Trash and Recycling Services Not Been Provided in the Past?</a:t>
            </a:r>
          </a:p>
        </p:txBody>
      </p:sp>
      <p:sp>
        <p:nvSpPr>
          <p:cNvPr id="3" name="Content Placeholder 2">
            <a:extLst>
              <a:ext uri="{FF2B5EF4-FFF2-40B4-BE49-F238E27FC236}">
                <a16:creationId xmlns:a16="http://schemas.microsoft.com/office/drawing/2014/main" id="{A0F99896-6890-B4AD-96AE-298633841427}"/>
              </a:ext>
            </a:extLst>
          </p:cNvPr>
          <p:cNvSpPr>
            <a:spLocks noGrp="1"/>
          </p:cNvSpPr>
          <p:nvPr>
            <p:ph idx="1"/>
          </p:nvPr>
        </p:nvSpPr>
        <p:spPr>
          <a:xfrm>
            <a:off x="1097279" y="1845734"/>
            <a:ext cx="10058399"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Prior to 2020 the Wright Farms Metropolitan District was not eligible to provide Trash and Recycling Services. </a:t>
            </a:r>
          </a:p>
        </p:txBody>
      </p:sp>
      <p:sp>
        <p:nvSpPr>
          <p:cNvPr id="4" name="Footer Placeholder 3">
            <a:extLst>
              <a:ext uri="{FF2B5EF4-FFF2-40B4-BE49-F238E27FC236}">
                <a16:creationId xmlns:a16="http://schemas.microsoft.com/office/drawing/2014/main" id="{A1F769A4-EFAE-2AA7-5E4A-828A026819D5}"/>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395823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BDD-00F6-9658-10BC-A77D2B70FEC9}"/>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Who Will Receive Trash and Recycling Services?</a:t>
            </a:r>
          </a:p>
        </p:txBody>
      </p:sp>
      <p:sp>
        <p:nvSpPr>
          <p:cNvPr id="3" name="Content Placeholder 2">
            <a:extLst>
              <a:ext uri="{FF2B5EF4-FFF2-40B4-BE49-F238E27FC236}">
                <a16:creationId xmlns:a16="http://schemas.microsoft.com/office/drawing/2014/main" id="{F2A90771-B071-1EBA-BF07-6DE676CDD13C}"/>
              </a:ext>
            </a:extLst>
          </p:cNvPr>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Trash and Recycling Services will be mandatory for all residents of the Wright Farms Metropolitan District.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Trash and Recycling Services will not be provided to the Jasmine Estates subdivision as this subdivision already receives trash services from a single trash provider. </a:t>
            </a:r>
          </a:p>
        </p:txBody>
      </p:sp>
      <p:sp>
        <p:nvSpPr>
          <p:cNvPr id="4" name="Footer Placeholder 3">
            <a:extLst>
              <a:ext uri="{FF2B5EF4-FFF2-40B4-BE49-F238E27FC236}">
                <a16:creationId xmlns:a16="http://schemas.microsoft.com/office/drawing/2014/main" id="{F04D0DB3-22BC-8C0B-6D93-864504E03D8E}"/>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352765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1FDC-EAA4-D27B-FB5C-0EF30995C8B3}"/>
              </a:ext>
            </a:extLst>
          </p:cNvPr>
          <p:cNvSpPr>
            <a:spLocks noGrp="1"/>
          </p:cNvSpPr>
          <p:nvPr>
            <p:ph type="title"/>
          </p:nvPr>
        </p:nvSpPr>
        <p:spPr/>
        <p:txBody>
          <a:bodyPr>
            <a:normAutofit/>
          </a:bodyPr>
          <a:lstStyle/>
          <a:p>
            <a:r>
              <a:rPr lang="en-US" sz="4400" b="1" dirty="0">
                <a:latin typeface="Times New Roman" panose="02020603050405020304" pitchFamily="18" charset="0"/>
                <a:cs typeface="Times New Roman" panose="02020603050405020304" pitchFamily="18" charset="0"/>
              </a:rPr>
              <a:t>What Does the Proposed Service Plan Amendment Say?</a:t>
            </a:r>
          </a:p>
        </p:txBody>
      </p:sp>
      <p:sp>
        <p:nvSpPr>
          <p:cNvPr id="3" name="Content Placeholder 2">
            <a:extLst>
              <a:ext uri="{FF2B5EF4-FFF2-40B4-BE49-F238E27FC236}">
                <a16:creationId xmlns:a16="http://schemas.microsoft.com/office/drawing/2014/main" id="{6ED7C5D2-752A-1390-C6F9-D3992040F5AC}"/>
              </a:ext>
            </a:extLst>
          </p:cNvPr>
          <p:cNvSpPr>
            <a:spLocks noGrp="1"/>
          </p:cNvSpPr>
          <p:nvPr>
            <p:ph idx="1"/>
          </p:nvPr>
        </p:nvSpPr>
        <p:spPr>
          <a:xfrm>
            <a:off x="364690" y="1861776"/>
            <a:ext cx="10790990" cy="4023360"/>
          </a:xfrm>
        </p:spPr>
        <p:txBody>
          <a:bodyPr>
            <a:normAutofit/>
          </a:bodyPr>
          <a:lstStyle/>
          <a:p>
            <a:pPr marL="1108710" marR="0" indent="-285750">
              <a:spcBef>
                <a:spcPts val="0"/>
              </a:spcBef>
              <a:spcAft>
                <a:spcPts val="12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“The District may provide solid waste collection and transportation for residents within its boundari</a:t>
            </a:r>
            <a:r>
              <a:rPr lang="en-US" sz="2400" dirty="0">
                <a:latin typeface="Times New Roman" panose="02020603050405020304" pitchFamily="18" charset="0"/>
                <a:ea typeface="Times New Roman" panose="02020603050405020304" pitchFamily="18" charset="0"/>
              </a:rPr>
              <a:t>es.”</a:t>
            </a:r>
            <a:endParaRPr lang="en-US" sz="24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F9A24D78-C8AB-F52A-FB0B-08AD54A76A25}"/>
              </a:ext>
            </a:extLst>
          </p:cNvPr>
          <p:cNvSpPr>
            <a:spLocks noGrp="1"/>
          </p:cNvSpPr>
          <p:nvPr>
            <p:ph type="ftr" sz="quarter" idx="11"/>
          </p:nvPr>
        </p:nvSpPr>
        <p:spPr/>
        <p:txBody>
          <a:bodyPr/>
          <a:lstStyle/>
          <a:p>
            <a:r>
              <a:rPr lang="en-US"/>
              <a:t>Erb Law, LLC, 3900 E. Mexico Ave, Suite 300, Denver, CO 80111 - jerb@erblawllc.com - 303-626-7125</a:t>
            </a:r>
            <a:endParaRPr lang="en-US" dirty="0"/>
          </a:p>
        </p:txBody>
      </p:sp>
    </p:spTree>
    <p:extLst>
      <p:ext uri="{BB962C8B-B14F-4D97-AF65-F5344CB8AC3E}">
        <p14:creationId xmlns:p14="http://schemas.microsoft.com/office/powerpoint/2010/main" val="1750588033"/>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000000"/>
      </a:accent1>
      <a:accent2>
        <a:srgbClr val="124163"/>
      </a:accent2>
      <a:accent3>
        <a:srgbClr val="3796DA"/>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259d546-fff0-47be-a2cf-1738030f6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710529AA1C354CAE80983EE20F3061" ma:contentTypeVersion="10" ma:contentTypeDescription="Create a new document." ma:contentTypeScope="" ma:versionID="0873f9c5198157df42034465f89ebae8">
  <xsd:schema xmlns:xsd="http://www.w3.org/2001/XMLSchema" xmlns:xs="http://www.w3.org/2001/XMLSchema" xmlns:p="http://schemas.microsoft.com/office/2006/metadata/properties" xmlns:ns3="c259d546-fff0-47be-a2cf-1738030f6c56" xmlns:ns4="7c146c1f-c8b8-46ed-a99c-30d2d842f5ad" targetNamespace="http://schemas.microsoft.com/office/2006/metadata/properties" ma:root="true" ma:fieldsID="90e7ca0c4a0330ad07922e73192b6346" ns3:_="" ns4:_="">
    <xsd:import namespace="c259d546-fff0-47be-a2cf-1738030f6c56"/>
    <xsd:import namespace="7c146c1f-c8b8-46ed-a99c-30d2d842f5a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9d546-fff0-47be-a2cf-1738030f6c5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46c1f-c8b8-46ed-a99c-30d2d842f5a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7B5A8C-5870-458A-85F1-FC6EEE5F3C5F}">
  <ds:schemaRefs>
    <ds:schemaRef ds:uri="http://schemas.microsoft.com/office/infopath/2007/PartnerControls"/>
    <ds:schemaRef ds:uri="http://purl.org/dc/dcmitype/"/>
    <ds:schemaRef ds:uri="http://purl.org/dc/elements/1.1/"/>
    <ds:schemaRef ds:uri="c259d546-fff0-47be-a2cf-1738030f6c56"/>
    <ds:schemaRef ds:uri="7c146c1f-c8b8-46ed-a99c-30d2d842f5a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E7F9CA6-ED58-4C4C-9349-1035A9B3B068}">
  <ds:schemaRefs>
    <ds:schemaRef ds:uri="http://schemas.microsoft.com/sharepoint/v3/contenttype/forms"/>
  </ds:schemaRefs>
</ds:datastoreItem>
</file>

<file path=customXml/itemProps3.xml><?xml version="1.0" encoding="utf-8"?>
<ds:datastoreItem xmlns:ds="http://schemas.openxmlformats.org/officeDocument/2006/customXml" ds:itemID="{3254C7DC-53AD-41AF-9489-B9A6C2CAA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59d546-fff0-47be-a2cf-1738030f6c56"/>
    <ds:schemaRef ds:uri="7c146c1f-c8b8-46ed-a99c-30d2d842f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9323</TotalTime>
  <Words>2095</Words>
  <Application>Microsoft Office PowerPoint</Application>
  <PresentationFormat>Widescreen</PresentationFormat>
  <Paragraphs>147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Retrospect</vt:lpstr>
      <vt:lpstr>Wright Farms Metropolitan District</vt:lpstr>
      <vt:lpstr>Q &amp; A Session: Wright Farms Metropolitan District’s Service Plan Amendment </vt:lpstr>
      <vt:lpstr>Introduction: Wright Farms Metropolitan District’s Board of Directors </vt:lpstr>
      <vt:lpstr>What is the Wright Farms Metropolitan District? </vt:lpstr>
      <vt:lpstr>What is a Service Plan?</vt:lpstr>
      <vt:lpstr>What is a Service Plan Amendment? </vt:lpstr>
      <vt:lpstr>Why Have Trash and Recycling Services Not Been Provided in the Past?</vt:lpstr>
      <vt:lpstr>Who Will Receive Trash and Recycling Services?</vt:lpstr>
      <vt:lpstr>What Does the Proposed Service Plan Amendment Say?</vt:lpstr>
      <vt:lpstr>Does the Proposed Service Plan Amendment Change Anything Else in the Service Plan? </vt:lpstr>
      <vt:lpstr>What Will These Trash and Recycling Services Cost District Residents?</vt:lpstr>
      <vt:lpstr>Wright Farms Metropolitan District’s Mill Levy Over Time </vt:lpstr>
      <vt:lpstr>Has the District Chosen a Trash and Recycling Services Provider? </vt:lpstr>
      <vt:lpstr>Why Does the District Think That Providing Trash and Recycling Services Will Be Beneficial? </vt:lpstr>
      <vt:lpstr>How Will Providing Trash and Recycling Services Decrease Traffic?</vt:lpstr>
      <vt:lpstr>What Are the Next Steps?</vt:lpstr>
      <vt:lpstr>Where to Direct Question and Comments Regarding Wright Farms Metropolitan District Providing Trash and Recycling Services?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 Ridge Metropolitan District</dc:title>
  <dc:creator>Jeffrey Erb</dc:creator>
  <cp:lastModifiedBy>Glory Schmidt</cp:lastModifiedBy>
  <cp:revision>72</cp:revision>
  <cp:lastPrinted>2024-01-04T23:43:25Z</cp:lastPrinted>
  <dcterms:created xsi:type="dcterms:W3CDTF">2023-03-06T13:19:11Z</dcterms:created>
  <dcterms:modified xsi:type="dcterms:W3CDTF">2024-01-05T01:14:09Z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0x0101000A710529AA1C354CAE80983EE20F3061</vt:lpwstr>
  </property>
  <property fmtid="{D5CDD505-2E9C-101B-9397-08002B2CF9AE}" pid="3" name="MediaServiceImageTags">
    <vt:lpwstr/>
  </property>
</Properties>
</file>